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62" r:id="rId3"/>
    <p:sldId id="263"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258"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6EB4"/>
    <a:srgbClr val="FAA6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61" autoAdjust="0"/>
  </p:normalViewPr>
  <p:slideViewPr>
    <p:cSldViewPr>
      <p:cViewPr varScale="1">
        <p:scale>
          <a:sx n="75" d="100"/>
          <a:sy n="75" d="100"/>
        </p:scale>
        <p:origin x="1236" y="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949FA-A0A9-4C65-A285-0BED0D127B54}" type="datetimeFigureOut">
              <a:rPr lang="en-US" smtClean="0"/>
              <a:t>3/3/2016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AB037-DE04-4813-8775-9541DA1774E1}" type="slidenum">
              <a:rPr lang="en-US" smtClean="0"/>
              <a:t>‹#›</a:t>
            </a:fld>
            <a:endParaRPr lang="en-US" dirty="0"/>
          </a:p>
        </p:txBody>
      </p:sp>
    </p:spTree>
    <p:extLst>
      <p:ext uri="{BB962C8B-B14F-4D97-AF65-F5344CB8AC3E}">
        <p14:creationId xmlns:p14="http://schemas.microsoft.com/office/powerpoint/2010/main" val="1697113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Agenda</a:t>
            </a:r>
          </a:p>
          <a:p>
            <a:r>
              <a:rPr lang="en-US" dirty="0" smtClean="0"/>
              <a:t>In this talk, I'm going to walk you through some the changes that Amazon has made over the years, and tell you about the developer tools we built to support those architectural and organizational changes.</a:t>
            </a:r>
          </a:p>
          <a:p>
            <a:r>
              <a:rPr lang="en-US" dirty="0" smtClean="0"/>
              <a:t>	- the Amazon DevOps Story</a:t>
            </a:r>
          </a:p>
          <a:p>
            <a:r>
              <a:rPr lang="en-US" dirty="0" smtClean="0"/>
              <a:t>	- CodeDeploy</a:t>
            </a:r>
          </a:p>
          <a:p>
            <a:r>
              <a:rPr lang="en-US" dirty="0" smtClean="0"/>
              <a:t>	- CodePipeline</a:t>
            </a:r>
          </a:p>
          <a:p>
            <a:r>
              <a:rPr lang="en-US" dirty="0" smtClean="0"/>
              <a:t>	- CodeCommit</a:t>
            </a:r>
          </a:p>
          <a:p>
            <a:endParaRPr lang="en-US" dirty="0" smtClean="0"/>
          </a:p>
          <a:p>
            <a:r>
              <a:rPr lang="en-US" dirty="0" smtClean="0"/>
              <a:t>Do we have a What's Next section,</a:t>
            </a:r>
            <a:r>
              <a:rPr lang="en-US" baseline="0" dirty="0" smtClean="0"/>
              <a:t> or just a Summary?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354512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37669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we'll start with AWS CodeDeploy</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822287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first we ask ourselves "why do we need a deployment service"</a:t>
            </a:r>
          </a:p>
          <a:p>
            <a:r>
              <a:rPr lang="en-US" dirty="0" smtClean="0"/>
              <a:t>- automated deployments are a fundamental</a:t>
            </a:r>
            <a:r>
              <a:rPr lang="en-US" baseline="0" dirty="0" smtClean="0"/>
              <a:t> requirement for any effective DevOps pipeline</a:t>
            </a:r>
          </a:p>
          <a:p>
            <a:r>
              <a:rPr lang="en-US" baseline="0" dirty="0" smtClean="0"/>
              <a:t>- must be able to quickly and reliably deploy your code to multiple environments (dev, test, staging, production)</a:t>
            </a:r>
          </a:p>
          <a:p>
            <a:r>
              <a:rPr lang="en-US" baseline="0" dirty="0" smtClean="0"/>
              <a:t>- you'll be doing this very often, so you don't want any friction as you iterate</a:t>
            </a:r>
          </a:p>
          <a:p>
            <a:r>
              <a:rPr lang="en-US" baseline="0" dirty="0" smtClean="0"/>
              <a:t>- any manual steps will slow you down and introduce errors</a:t>
            </a:r>
          </a:p>
          <a:p>
            <a:r>
              <a:rPr lang="en-US" baseline="0" dirty="0" smtClean="0"/>
              <a:t>- if you just have one developer deploying code to one server, you can accomplish this with SSH and some scripts</a:t>
            </a:r>
          </a:p>
          <a:p>
            <a:r>
              <a:rPr lang="en-US" baseline="0" dirty="0" smtClean="0"/>
              <a:t>- but as you add developers or expand your server fleet, the complexity of coordinating deployments grows quickly</a:t>
            </a:r>
          </a:p>
          <a:p>
            <a:r>
              <a:rPr lang="en-US" baseline="0" dirty="0" smtClean="0"/>
              <a:t>- what happens if 1 instance deployment fails in a 10 instance deployment? what if multiple developers try to deploy different updates at the same time? how do you deploy to a production fleet without any downtime?</a:t>
            </a:r>
          </a:p>
          <a:p>
            <a:r>
              <a:rPr lang="en-US" dirty="0" smtClean="0"/>
              <a:t>- a deployment service can help orchestrate all of this for you and let you concentrate on writing new features for your application</a:t>
            </a:r>
          </a:p>
          <a:p>
            <a:endParaRPr lang="en-US" baseline="0"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222058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CodeDeploy enables you to deploy code to your servers just like Amazon does</a:t>
            </a:r>
          </a:p>
          <a:p>
            <a:r>
              <a:rPr lang="en-US" dirty="0" smtClean="0"/>
              <a:t>- it was</a:t>
            </a:r>
            <a:r>
              <a:rPr lang="en-US" baseline="0" dirty="0" smtClean="0"/>
              <a:t> inspired by our internal Apollo service and leverages all of the learning from over a decade of deployments</a:t>
            </a:r>
          </a:p>
          <a:p>
            <a:r>
              <a:rPr lang="en-US" baseline="0" dirty="0" smtClean="0"/>
              <a:t>- you just define how you want your application installed on a single instance, and CodeDeploy can handle scaling a deployment across thousands of instances</a:t>
            </a:r>
          </a:p>
          <a:p>
            <a:r>
              <a:rPr lang="en-US" baseline="0" dirty="0" smtClean="0"/>
              <a:t>- it will let you configure the speed of a roll out so you can balance availability and deployment duration</a:t>
            </a:r>
          </a:p>
          <a:p>
            <a:r>
              <a:rPr lang="en-US" baseline="0" dirty="0" smtClean="0"/>
              <a:t>- and it enables you to deploy to a running fleet without application downtime</a:t>
            </a:r>
          </a:p>
          <a:p>
            <a:pPr defTabSz="465887">
              <a:defRPr/>
            </a:pPr>
            <a:r>
              <a:rPr lang="en-US" baseline="0" dirty="0" smtClean="0"/>
              <a:t>- CodeDeploy can become the central tool that you use to control and monitor which application versions are deployed to your different runtime environments</a:t>
            </a:r>
          </a:p>
          <a:p>
            <a:pPr>
              <a:buFontTx/>
              <a:buChar char="-"/>
            </a:pPr>
            <a:r>
              <a:rPr lang="en-US" baseline="0" dirty="0" smtClean="0"/>
              <a:t>let's take a look at how you do these things in CodeDeploy</a:t>
            </a:r>
          </a:p>
          <a:p>
            <a:pPr>
              <a:buFontTx/>
              <a:buNone/>
            </a:pPr>
            <a:endParaRPr lang="en-US" baseline="0" dirty="0" smtClean="0"/>
          </a:p>
          <a:p>
            <a:pPr>
              <a:buFontTx/>
              <a:buNone/>
            </a:pPr>
            <a:r>
              <a:rPr lang="en-US" baseline="0" dirty="0" smtClean="0"/>
              <a:t>- On-Premises support!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08519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first step is</a:t>
            </a:r>
            <a:r>
              <a:rPr lang="en-US" baseline="0" dirty="0" smtClean="0"/>
              <a:t> to package your application up for deployment</a:t>
            </a:r>
          </a:p>
          <a:p>
            <a:r>
              <a:rPr lang="en-US" baseline="0" dirty="0" smtClean="0"/>
              <a:t>- you need to define how to install your application on a single instance, and you use an AppSpec file to do that</a:t>
            </a:r>
          </a:p>
          <a:p>
            <a:pPr defTabSz="465887">
              <a:defRPr/>
            </a:pPr>
            <a:r>
              <a:rPr lang="en-US" baseline="0" dirty="0" smtClean="0"/>
              <a:t>- this file is what provides the extreme flexibility that enables CodeDeploy to work with virtually any type of application</a:t>
            </a:r>
          </a:p>
          <a:p>
            <a:r>
              <a:rPr lang="en-US" baseline="0" dirty="0" smtClean="0"/>
              <a:t>- you specify where you'd like files copied, and what scripts you want to execute during the deployment lifecycle</a:t>
            </a:r>
          </a:p>
          <a:p>
            <a:r>
              <a:rPr lang="en-US" baseline="0" dirty="0" smtClean="0"/>
              <a:t>- you have complete control and can call whatever scripts or tools you want</a:t>
            </a:r>
          </a:p>
          <a:p>
            <a:r>
              <a:rPr lang="en-US" baseline="0" dirty="0" smtClean="0"/>
              <a:t>- this approach comes out of our experience with Apollo, where we learned that giving control to developers enables adoption for the broadest set of use cases</a:t>
            </a:r>
          </a:p>
          <a:p>
            <a:r>
              <a:rPr lang="en-US" baseline="0" dirty="0" smtClean="0"/>
              <a:t>- in this example, we call out to a Bash script to install application dependencies</a:t>
            </a:r>
          </a:p>
          <a:p>
            <a:r>
              <a:rPr lang="en-US" baseline="0" dirty="0" smtClean="0"/>
              <a:t>- in that script we use community-authored Chef cookbooks to install XXX</a:t>
            </a:r>
          </a:p>
          <a:p>
            <a:r>
              <a:rPr lang="en-US" baseline="0" dirty="0" smtClean="0"/>
              <a:t>- the appspec also calls a test script written in JavaScript</a:t>
            </a:r>
          </a:p>
          <a:p>
            <a:r>
              <a:rPr lang="en-US" baseline="0" dirty="0" smtClean="0"/>
              <a:t>- we can mix and match whatever tools and languages we like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55909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get the cookbooks and app files into the right locations, we configure the files section of the appspec like so. All of our chef-specific files end up in /etc/chef/codedeploy and the compiled java archive ends up in the Tomcat webapp directory.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47952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 </a:t>
            </a:r>
            <a:r>
              <a:rPr lang="en-US" b="0" baseline="0" dirty="0" smtClean="0"/>
              <a:t>First, we’ll want to check whether or not Tomcat is running. If this is our first deployment, nothing will happen here, but subsequent deployments will stop the daemon.</a:t>
            </a:r>
          </a:p>
          <a:p>
            <a:r>
              <a:rPr lang="en-US" b="1" baseline="0" dirty="0" smtClean="0"/>
              <a:t>- </a:t>
            </a:r>
            <a:r>
              <a:rPr lang="en-US" b="0" baseline="0" dirty="0" smtClean="0"/>
              <a:t>Then, we check that chef, knife, and other related tools are actually installed and accessible. We do this in the “BeforeInstall” step -- that is, after the application revision has been downloaded -- so that we’re running with the most recent version of the hook script.</a:t>
            </a:r>
          </a:p>
          <a:p>
            <a:r>
              <a:rPr lang="en-US" b="1" baseline="0" dirty="0" smtClean="0"/>
              <a:t>- </a:t>
            </a:r>
            <a:r>
              <a:rPr lang="en-US" b="0" baseline="0" dirty="0" smtClean="0"/>
              <a:t>After all our files are in the right locations, we’ll execute “knife install” to pull the tomcat cookbook from the supermarket. Alternatively, you could run this on your dev box and just push the tomcat cookbook in the application revision.</a:t>
            </a:r>
          </a:p>
          <a:p>
            <a:r>
              <a:rPr lang="en-US" b="1" baseline="0" dirty="0" smtClean="0"/>
              <a:t>- </a:t>
            </a:r>
            <a:r>
              <a:rPr lang="en-US" b="0" baseline="0" dirty="0" smtClean="0"/>
              <a:t>Since the cookbook starts the tomcat daemon, we put off running chef-solo until the ApplicationStart event.</a:t>
            </a:r>
          </a:p>
          <a:p>
            <a:r>
              <a:rPr lang="en-US" b="1" baseline="0" dirty="0" smtClean="0"/>
              <a:t>- </a:t>
            </a:r>
            <a:r>
              <a:rPr lang="en-US" b="0" baseline="0" dirty="0" smtClean="0"/>
              <a:t>And finally, we do a simple curl or wget to check that it’s responding reasonably.</a:t>
            </a:r>
            <a:endParaRPr lang="en-US" b="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50540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 prepare our deployment</a:t>
            </a:r>
            <a:r>
              <a:rPr lang="en-US" baseline="0" dirty="0" smtClean="0"/>
              <a:t> targets</a:t>
            </a:r>
            <a:endParaRPr lang="en-US" dirty="0" smtClean="0"/>
          </a:p>
          <a:p>
            <a:r>
              <a:rPr lang="en-US" dirty="0" smtClean="0"/>
              <a:t>- we need to install the CodeDeploy agent on each server</a:t>
            </a:r>
          </a:p>
          <a:p>
            <a:r>
              <a:rPr lang="en-US" dirty="0" smtClean="0"/>
              <a:t>- then we group the target</a:t>
            </a:r>
            <a:r>
              <a:rPr lang="en-US" baseline="0" dirty="0" smtClean="0"/>
              <a:t> </a:t>
            </a:r>
            <a:r>
              <a:rPr lang="en-US" dirty="0" smtClean="0"/>
              <a:t>server fleets for your application by using EC2 tags, on-premises tags, or Auto Scaling Group</a:t>
            </a:r>
          </a:p>
          <a:p>
            <a:r>
              <a:rPr lang="en-US" dirty="0" smtClean="0"/>
              <a:t>- you can choose to divide your</a:t>
            </a:r>
            <a:r>
              <a:rPr lang="en-US" baseline="0" dirty="0" smtClean="0"/>
              <a:t> target groups however you'd like</a:t>
            </a:r>
          </a:p>
          <a:p>
            <a:r>
              <a:rPr lang="en-US" baseline="0" dirty="0" smtClean="0"/>
              <a:t>- you can split between your development, testing, staging, and production environments</a:t>
            </a:r>
          </a:p>
          <a:p>
            <a:r>
              <a:rPr lang="en-US" baseline="0" dirty="0" smtClean="0"/>
              <a:t>- you can tag all servers that run Tomcat aNeed pplications if you want to be able to patch the Tomcat runtimes separate from your applications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95958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the CLI, an</a:t>
            </a:r>
            <a:r>
              <a:rPr lang="en-US" baseline="0" dirty="0" smtClean="0"/>
              <a:t> SDK, the Console, or one of our partner integrations like Jenkins, Travis CI, and GitHub to kick off a deployment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591718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CodeDeploy offers a number of features that help you orchestrate how a deployment rolls out across your fleet</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844862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666835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One major benefit of CodeDeploy is that it can update an active fleet without requiring any application downtime.  That’s done by choosing a deployment configuration that will ensure the fleet remains available during a deployment.  Here’s an example of that.  We have 3 hosts running behind a load balancer and we set the minimum healthy hosts for the deployment to 2.</a:t>
            </a:r>
          </a:p>
        </p:txBody>
      </p:sp>
      <p:sp>
        <p:nvSpPr>
          <p:cNvPr id="4" name="Slide Number Placeholder 3"/>
          <p:cNvSpPr>
            <a:spLocks noGrp="1"/>
          </p:cNvSpPr>
          <p:nvPr>
            <p:ph type="sldNum" sz="quarter" idx="10"/>
          </p:nvPr>
        </p:nvSpPr>
        <p:spPr/>
        <p:txBody>
          <a:bodyPr/>
          <a:lstStyle/>
          <a:p>
            <a:fld id="{66F73B6F-6C74-6846-B3E2-267958B98325}" type="slidenum">
              <a:rPr lang="en-US" smtClean="0"/>
              <a:pPr/>
              <a:t>21</a:t>
            </a:fld>
            <a:endParaRPr lang="en-US" dirty="0"/>
          </a:p>
        </p:txBody>
      </p:sp>
    </p:spTree>
    <p:extLst>
      <p:ext uri="{BB962C8B-B14F-4D97-AF65-F5344CB8AC3E}">
        <p14:creationId xmlns:p14="http://schemas.microsoft.com/office/powerpoint/2010/main" val="2538285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76">
              <a:defRPr/>
            </a:pPr>
            <a:r>
              <a:rPr lang="en-US" dirty="0" smtClean="0">
                <a:latin typeface="+mn-lt"/>
              </a:rPr>
              <a:t>CodeDeploy only takes one instance offline at a time to perform an update, and then returns it to the load balancer before progressing to the next instance.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22</a:t>
            </a:fld>
            <a:endParaRPr lang="en-US" dirty="0"/>
          </a:p>
        </p:txBody>
      </p:sp>
    </p:spTree>
    <p:extLst>
      <p:ext uri="{BB962C8B-B14F-4D97-AF65-F5344CB8AC3E}">
        <p14:creationId xmlns:p14="http://schemas.microsoft.com/office/powerpoint/2010/main" val="1590771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then continues this process across the rest of the fleet.</a:t>
            </a:r>
            <a:endParaRPr lang="en-US" dirty="0"/>
          </a:p>
          <a:p>
            <a:endParaRPr lang="en-US" dirty="0" smtClean="0"/>
          </a:p>
        </p:txBody>
      </p:sp>
      <p:sp>
        <p:nvSpPr>
          <p:cNvPr id="4" name="Slide Number Placeholder 3"/>
          <p:cNvSpPr>
            <a:spLocks noGrp="1"/>
          </p:cNvSpPr>
          <p:nvPr>
            <p:ph type="sldNum" sz="quarter" idx="10"/>
          </p:nvPr>
        </p:nvSpPr>
        <p:spPr/>
        <p:txBody>
          <a:bodyPr/>
          <a:lstStyle/>
          <a:p>
            <a:fld id="{66F73B6F-6C74-6846-B3E2-267958B98325}" type="slidenum">
              <a:rPr lang="en-US" smtClean="0"/>
              <a:pPr/>
              <a:t>23</a:t>
            </a:fld>
            <a:endParaRPr lang="en-US" dirty="0"/>
          </a:p>
        </p:txBody>
      </p:sp>
    </p:spTree>
    <p:extLst>
      <p:ext uri="{BB962C8B-B14F-4D97-AF65-F5344CB8AC3E}">
        <p14:creationId xmlns:p14="http://schemas.microsoft.com/office/powerpoint/2010/main" val="187456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24</a:t>
            </a:fld>
            <a:endParaRPr lang="en-US" dirty="0"/>
          </a:p>
        </p:txBody>
      </p:sp>
    </p:spTree>
    <p:extLst>
      <p:ext uri="{BB962C8B-B14F-4D97-AF65-F5344CB8AC3E}">
        <p14:creationId xmlns:p14="http://schemas.microsoft.com/office/powerpoint/2010/main" val="1846279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By doing this, we always have at least two hosts receiving traffic and the application stays available.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25</a:t>
            </a:fld>
            <a:endParaRPr lang="en-US" dirty="0"/>
          </a:p>
        </p:txBody>
      </p:sp>
    </p:spTree>
    <p:extLst>
      <p:ext uri="{BB962C8B-B14F-4D97-AF65-F5344CB8AC3E}">
        <p14:creationId xmlns:p14="http://schemas.microsoft.com/office/powerpoint/2010/main" val="1496933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By doing this, we always have at least two hosts receiving traffic and the application stays available.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26</a:t>
            </a:fld>
            <a:endParaRPr lang="en-US" dirty="0"/>
          </a:p>
        </p:txBody>
      </p:sp>
    </p:spTree>
    <p:extLst>
      <p:ext uri="{BB962C8B-B14F-4D97-AF65-F5344CB8AC3E}">
        <p14:creationId xmlns:p14="http://schemas.microsoft.com/office/powerpoint/2010/main" val="1238343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Sometimes, a developer might deploy a bad change that fails during deployment.  Hopefully they have the right test process in place to catch this before a production deployment, but sometimes it does happen.  If it does, CodeDeploy will stop the roll out because it cannot take any more instances offline without violating the minimum healthy hosts.  At this point, the developer could rollback by re-deploying the prior version, or they could make a quick fix and deploy a newer version.</a:t>
            </a:r>
            <a:endParaRPr lang="en-US" dirty="0" smtClean="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pPr/>
              <a:t>27</a:t>
            </a:fld>
            <a:endParaRPr lang="en-US" dirty="0"/>
          </a:p>
        </p:txBody>
      </p:sp>
    </p:spTree>
    <p:extLst>
      <p:ext uri="{BB962C8B-B14F-4D97-AF65-F5344CB8AC3E}">
        <p14:creationId xmlns:p14="http://schemas.microsoft.com/office/powerpoint/2010/main" val="1120429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mn-lt"/>
              </a:rPr>
              <a:t>On the next update, CodeDeploy knows to start by updating the unhealthy host first since it’s already offline.  After that, it progresses through the remainder of the fleet, bringing them all up to the new version.</a:t>
            </a:r>
          </a:p>
          <a:p>
            <a:endParaRPr lang="en-US" dirty="0" smtClean="0">
              <a:latin typeface="+mn-lt"/>
            </a:endParaRPr>
          </a:p>
        </p:txBody>
      </p:sp>
      <p:sp>
        <p:nvSpPr>
          <p:cNvPr id="4" name="Slide Number Placeholder 3"/>
          <p:cNvSpPr>
            <a:spLocks noGrp="1"/>
          </p:cNvSpPr>
          <p:nvPr>
            <p:ph type="sldNum" sz="quarter" idx="10"/>
          </p:nvPr>
        </p:nvSpPr>
        <p:spPr/>
        <p:txBody>
          <a:bodyPr/>
          <a:lstStyle/>
          <a:p>
            <a:fld id="{66F73B6F-6C74-6846-B3E2-267958B98325}" type="slidenum">
              <a:rPr lang="en-US" smtClean="0"/>
              <a:pPr/>
              <a:t>28</a:t>
            </a:fld>
            <a:endParaRPr lang="en-US" dirty="0"/>
          </a:p>
        </p:txBody>
      </p:sp>
    </p:spTree>
    <p:extLst>
      <p:ext uri="{BB962C8B-B14F-4D97-AF65-F5344CB8AC3E}">
        <p14:creationId xmlns:p14="http://schemas.microsoft.com/office/powerpoint/2010/main" val="129150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[GitHub to make change and trigger deployment]</a:t>
            </a:r>
          </a:p>
          <a:p>
            <a:r>
              <a:rPr lang="en-US" dirty="0" smtClean="0"/>
              <a:t>[ELB deployment visualization or multi-AZ demo]</a:t>
            </a:r>
          </a:p>
          <a:p>
            <a:r>
              <a:rPr lang="en-US" dirty="0" smtClean="0"/>
              <a:t>[Console to review status and inspect past failure]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58553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let's now take a look at AWS 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382989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to a SOA</a:t>
            </a:r>
          </a:p>
          <a:p>
            <a:r>
              <a:rPr lang="en-US" dirty="0" smtClean="0"/>
              <a:t>	- everything gets a service interface</a:t>
            </a:r>
          </a:p>
          <a:p>
            <a:r>
              <a:rPr lang="en-US" dirty="0" smtClean="0"/>
              <a:t>	- breaking monolithic app into small services (primitives)</a:t>
            </a:r>
          </a:p>
          <a:p>
            <a:r>
              <a:rPr lang="en-US" dirty="0" smtClean="0"/>
              <a:t>	- picture of what amazon.com</a:t>
            </a:r>
            <a:r>
              <a:rPr lang="en-US" baseline="0" dirty="0" smtClean="0"/>
              <a:t> looked like after this transformation (actual depiction of our service architecture)</a:t>
            </a:r>
            <a:endParaRPr lang="en-US" dirty="0" smtClean="0"/>
          </a:p>
          <a:p>
            <a:r>
              <a:rPr lang="en-US" dirty="0" smtClean="0"/>
              <a:t>	- today, I guess</a:t>
            </a:r>
            <a:r>
              <a:rPr lang="en-US" baseline="0" dirty="0" smtClean="0"/>
              <a:t> it’s popular to call this “</a:t>
            </a:r>
            <a:r>
              <a:rPr lang="en-US" dirty="0" smtClean="0"/>
              <a:t>microservices”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107650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65887">
              <a:defRPr/>
            </a:pPr>
            <a:r>
              <a:rPr lang="en-US" dirty="0" smtClean="0"/>
              <a:t>- after</a:t>
            </a:r>
            <a:r>
              <a:rPr lang="en-US" baseline="0" dirty="0" smtClean="0"/>
              <a:t> automating your deployments, you'll want to automate your full end-to-end release workflow</a:t>
            </a:r>
          </a:p>
          <a:p>
            <a:pPr defTabSz="465887">
              <a:defRPr/>
            </a:pPr>
            <a:r>
              <a:rPr lang="en-US" baseline="0" dirty="0" smtClean="0"/>
              <a:t>- this includes taking a source code change, building it, testing it, and putting it through your required quality checks before deploying it into production</a:t>
            </a:r>
          </a:p>
          <a:p>
            <a:pPr defTabSz="465887">
              <a:defRPr/>
            </a:pPr>
            <a:r>
              <a:rPr lang="en-US" baseline="0" dirty="0" smtClean="0"/>
              <a:t>- why would you want to automate that process, instead of just handling it manually?</a:t>
            </a:r>
          </a:p>
          <a:p>
            <a:r>
              <a:rPr lang="en-US" baseline="0" dirty="0" smtClean="0"/>
              <a:t>- it's slow – you want to remove any lag between the stages</a:t>
            </a:r>
          </a:p>
          <a:p>
            <a:r>
              <a:rPr lang="en-US" baseline="0" dirty="0" smtClean="0"/>
              <a:t>- it's inconsistent – you want to eliminate any mistakes or shortcuts in the qualification process</a:t>
            </a:r>
            <a:endParaRPr lang="en-US"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479429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CodePipeline enables you to automate your release process just like Amazon does</a:t>
            </a:r>
          </a:p>
          <a:p>
            <a:r>
              <a:rPr lang="en-US" dirty="0" smtClean="0"/>
              <a:t>- it was</a:t>
            </a:r>
            <a:r>
              <a:rPr lang="en-US" baseline="0" dirty="0" smtClean="0"/>
              <a:t> inspired by our internal Pipelines service</a:t>
            </a:r>
          </a:p>
          <a:p>
            <a:r>
              <a:rPr lang="en-US" dirty="0" smtClean="0"/>
              <a:t>- you define you're</a:t>
            </a:r>
            <a:r>
              <a:rPr lang="en-US" baseline="0" dirty="0" smtClean="0"/>
              <a:t> custom release workflow, stringing together all of the actions and checks that you want to perform</a:t>
            </a:r>
          </a:p>
          <a:p>
            <a:r>
              <a:rPr lang="en-US" baseline="0" dirty="0" smtClean="0"/>
              <a:t>- the pipeline actions are extensible, and partners and customers can plug in their own custom source, build, test, and deployment systems</a:t>
            </a:r>
          </a:p>
          <a:p>
            <a:r>
              <a:rPr lang="en-US" baseline="0" dirty="0" smtClean="0"/>
              <a:t>- once set up, CodePipeline will run code changes through your release process and give you a visual status of how those changes are progressing through your pipeline</a:t>
            </a:r>
          </a:p>
          <a:p>
            <a:pPr defTabSz="465887">
              <a:defRPr/>
            </a:pPr>
            <a:r>
              <a:rPr lang="en-US" baseline="0" dirty="0" smtClean="0"/>
              <a:t>- let's see how you set up 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957887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029828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 now that we've covered how to automate release</a:t>
            </a:r>
            <a:r>
              <a:rPr lang="en-US" baseline="0" dirty="0" smtClean="0"/>
              <a:t> pipelines, let's talk about the source control system that's at the front of the whole process</a:t>
            </a:r>
            <a:endParaRPr lang="en-US" dirty="0" smtClean="0"/>
          </a:p>
          <a:p>
            <a:r>
              <a:rPr lang="en-US" dirty="0" smtClean="0"/>
              <a:t>- the last service that we'll talk about is AWS CodeCommit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135887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 you set up</a:t>
            </a:r>
            <a:r>
              <a:rPr lang="en-US" baseline="0" dirty="0" smtClean="0"/>
              <a:t> a cloud-based continuous delivery pipeline, you should consider hosting your source control in the cloud as well</a:t>
            </a:r>
          </a:p>
          <a:p>
            <a:r>
              <a:rPr lang="en-US" baseline="0" dirty="0" smtClean="0"/>
              <a:t>- this will cut down on your management overhead, and place your source repositories close to your build, test, and production environments</a:t>
            </a:r>
          </a:p>
          <a:p>
            <a:r>
              <a:rPr lang="en-US" baseline="0" dirty="0" smtClean="0"/>
              <a:t>- but if you do put your source code in the cloud, you're going to have some important requirements</a:t>
            </a:r>
          </a:p>
          <a:p>
            <a:r>
              <a:rPr lang="en-US" baseline="0" dirty="0" smtClean="0"/>
              <a:t>- first, your source control system has to be highly available, because you need to be ready to deploy at any time</a:t>
            </a:r>
          </a:p>
          <a:p>
            <a:r>
              <a:rPr lang="en-US" baseline="0" dirty="0" smtClean="0"/>
              <a:t>- you don't want a critical hotfix to be delayed just because your source control system is getting bogged down</a:t>
            </a:r>
            <a:endParaRPr lang="en-US" dirty="0" smtClean="0"/>
          </a:p>
          <a:p>
            <a:r>
              <a:rPr lang="en-US" dirty="0" smtClean="0"/>
              <a:t>- second, you'll want to take advantage of cloud scale</a:t>
            </a:r>
            <a:r>
              <a:rPr lang="en-US" baseline="0" dirty="0" smtClean="0"/>
              <a:t> so you're not held back from artificial limits</a:t>
            </a:r>
            <a:endParaRPr lang="en-US" dirty="0" smtClean="0"/>
          </a:p>
          <a:p>
            <a:r>
              <a:rPr lang="en-US" dirty="0" smtClean="0"/>
              <a:t>-</a:t>
            </a:r>
            <a:r>
              <a:rPr lang="en-US" baseline="0" dirty="0" smtClean="0"/>
              <a:t> you should be able to store whatever assets you want to version with your app, and you shouldn't have limits to your repo size</a:t>
            </a:r>
          </a:p>
          <a:p>
            <a:r>
              <a:rPr lang="en-US" baseline="0" dirty="0" smtClean="0"/>
              <a:t>- third, you need robust security, because your source code is a valuable corporate asset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569269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CodeCommit is Git source control service built</a:t>
            </a:r>
            <a:r>
              <a:rPr lang="en-US" baseline="0" dirty="0" smtClean="0"/>
              <a:t> on a cloud-scale architecture</a:t>
            </a:r>
          </a:p>
          <a:p>
            <a:r>
              <a:rPr lang="en-US" baseline="0" dirty="0" smtClean="0"/>
              <a:t>- on the front-end, we're just a standard Git remote that you can push to and pull from using the Git CLI or other Git GUI tools</a:t>
            </a:r>
          </a:p>
          <a:p>
            <a:r>
              <a:rPr lang="en-US" baseline="0" dirty="0" smtClean="0"/>
              <a:t>- but behind that Git endpoint is a novel implementation</a:t>
            </a:r>
          </a:p>
          <a:p>
            <a:r>
              <a:rPr lang="en-US" baseline="0" dirty="0" smtClean="0"/>
              <a:t>- rather than use a file system-based implementation, we store the repo data in Amazon S3 and the index in Amazon DynamoDB</a:t>
            </a:r>
          </a:p>
          <a:p>
            <a:r>
              <a:rPr lang="en-US" dirty="0" smtClean="0"/>
              <a:t>- this gives us a number of advantages</a:t>
            </a:r>
          </a:p>
          <a:p>
            <a:r>
              <a:rPr lang="en-US" dirty="0" smtClean="0"/>
              <a:t>- the repo data is automatically stored across multiple availability zones</a:t>
            </a:r>
          </a:p>
          <a:p>
            <a:r>
              <a:rPr lang="en-US" dirty="0" smtClean="0"/>
              <a:t>-</a:t>
            </a:r>
            <a:r>
              <a:rPr lang="en-US" baseline="0" dirty="0" smtClean="0"/>
              <a:t> this gives us enhanced data durability and service availability</a:t>
            </a:r>
          </a:p>
          <a:p>
            <a:r>
              <a:rPr lang="en-US" baseline="0" dirty="0" smtClean="0"/>
              <a:t>- we also encrypt the data at rest using customer-specific encryption keys that are stored in our Key Management Service</a:t>
            </a:r>
          </a:p>
          <a:p>
            <a:r>
              <a:rPr lang="en-US" baseline="0" dirty="0" smtClean="0"/>
              <a:t>- we use AWS IAM for access management, so you can assign permissions to your repos in the same way you assign permissions to your other AWS resources</a:t>
            </a:r>
          </a:p>
          <a:p>
            <a:r>
              <a:rPr lang="en-US" dirty="0" smtClean="0"/>
              <a:t>- finally, we place no size limits on your repos</a:t>
            </a:r>
          </a:p>
          <a:p>
            <a:r>
              <a:rPr lang="en-US" dirty="0" smtClean="0"/>
              <a:t>- CodeCommit</a:t>
            </a:r>
            <a:r>
              <a:rPr lang="en-US" baseline="0" dirty="0" smtClean="0"/>
              <a:t> provides a secure, scalable, and reliable Git service to front your continuous delivery pipelines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092015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734150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CodeDeploy launched last year and is available to all</a:t>
            </a:r>
          </a:p>
          <a:p>
            <a:r>
              <a:rPr lang="en-US" dirty="0" smtClean="0"/>
              <a:t>- we</a:t>
            </a:r>
            <a:r>
              <a:rPr lang="en-US" baseline="0" dirty="0" smtClean="0"/>
              <a:t> will</a:t>
            </a:r>
            <a:r>
              <a:rPr lang="en-US" dirty="0" smtClean="0"/>
              <a:t> aggressively</a:t>
            </a:r>
            <a:r>
              <a:rPr lang="en-US" baseline="0" dirty="0" smtClean="0"/>
              <a:t> expanding to additional regions</a:t>
            </a:r>
          </a:p>
          <a:p>
            <a:r>
              <a:rPr lang="en-US" baseline="0" dirty="0" smtClean="0"/>
              <a:t>- CodeCommit and CodePipeline will be coming soon</a:t>
            </a:r>
          </a:p>
          <a:p>
            <a:r>
              <a:rPr lang="en-US" baseline="0" dirty="0" smtClean="0"/>
              <a:t>- register on the website if you're interested in private beta access, and we'll try to get you into one of the pre-launch waves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96073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to agile (organizational change to two pizza teams)</a:t>
            </a:r>
          </a:p>
          <a:p>
            <a:r>
              <a:rPr lang="en-US" dirty="0" smtClean="0"/>
              <a:t>	- speed &amp; agility</a:t>
            </a:r>
          </a:p>
          <a:p>
            <a:r>
              <a:rPr lang="en-US" dirty="0" smtClean="0"/>
              <a:t>	- ownership</a:t>
            </a:r>
          </a:p>
          <a:p>
            <a:r>
              <a:rPr lang="en-US" dirty="0" smtClean="0"/>
              <a:t>	- automony &amp; accountability</a:t>
            </a:r>
          </a:p>
          <a:p>
            <a:r>
              <a:rPr lang="en-US" dirty="0" smtClean="0"/>
              <a:t>	- today, I guess</a:t>
            </a:r>
            <a:r>
              <a:rPr lang="en-US" baseline="0" dirty="0" smtClean="0"/>
              <a:t> it’s popular to call this “</a:t>
            </a:r>
            <a:r>
              <a:rPr lang="en-US" dirty="0" smtClean="0"/>
              <a:t>devops”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38361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Needed new tools  requirements:</a:t>
            </a:r>
          </a:p>
          <a:p>
            <a:r>
              <a:rPr lang="en-US" dirty="0" smtClean="0"/>
              <a:t>	- decentralized ownership (self-service)</a:t>
            </a:r>
          </a:p>
          <a:p>
            <a:r>
              <a:rPr lang="en-US" dirty="0" smtClean="0"/>
              <a:t>	- promote best practices without being restrictive (guardrails)</a:t>
            </a:r>
          </a:p>
          <a:p>
            <a:r>
              <a:rPr lang="en-US" dirty="0" smtClean="0"/>
              <a:t>	- technology agnostic </a:t>
            </a:r>
          </a:p>
          <a:p>
            <a:r>
              <a:rPr lang="en-US" dirty="0" smtClean="0"/>
              <a:t>	- support agile SDLC</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3796923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Apollo</a:t>
            </a:r>
          </a:p>
          <a:p>
            <a:r>
              <a:rPr lang="en-US" dirty="0" smtClean="0"/>
              <a:t>	- dozen years ago</a:t>
            </a:r>
          </a:p>
          <a:p>
            <a:endParaRPr lang="en-US" dirty="0" smtClean="0"/>
          </a:p>
          <a:p>
            <a:pPr>
              <a:buFontTx/>
              <a:buChar char="-"/>
            </a:pPr>
            <a:r>
              <a:rPr lang="en-US" dirty="0" smtClean="0"/>
              <a:t>Deploy</a:t>
            </a:r>
            <a:r>
              <a:rPr lang="en-US" baseline="0" dirty="0" smtClean="0"/>
              <a:t> without downtime</a:t>
            </a:r>
          </a:p>
          <a:p>
            <a:pPr>
              <a:buFontTx/>
              <a:buChar char="-"/>
            </a:pPr>
            <a:r>
              <a:rPr lang="en-US" dirty="0" smtClean="0"/>
              <a:t>Health checking</a:t>
            </a:r>
          </a:p>
          <a:p>
            <a:pPr>
              <a:buFontTx/>
              <a:buChar char="-"/>
            </a:pPr>
            <a:r>
              <a:rPr lang="en-US" dirty="0" smtClean="0"/>
              <a:t>Centralized dashboard</a:t>
            </a:r>
          </a:p>
          <a:p>
            <a:pPr>
              <a:buFontTx/>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92215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Pipelines is our internal</a:t>
            </a:r>
            <a:r>
              <a:rPr lang="en-US" baseline="0" dirty="0" smtClean="0"/>
              <a:t> continuous deployment tool</a:t>
            </a:r>
          </a:p>
          <a:p>
            <a:pPr>
              <a:buFontTx/>
              <a:buChar char="-"/>
            </a:pPr>
            <a:r>
              <a:rPr lang="en-US" baseline="0" dirty="0" smtClean="0"/>
              <a:t>About 6-7 years ago, we looked at how long it was taking teams inside of amazon to go from source code checkin to have the code running in production, and we discovered that it took an embarrassing long time (several weeks).</a:t>
            </a:r>
          </a:p>
          <a:p>
            <a:pPr>
              <a:buFontTx/>
              <a:buChar char="-"/>
            </a:pPr>
            <a:r>
              <a:rPr lang="en-US" baseline="0" dirty="0" smtClean="0"/>
              <a:t>What we discovered was that it wasn’t that the tools were taking that long.  It was all the manual human processes in between (approval, feedback, notifications).  We were wasting a lot of time because humans were advancing software through the different phases of the development process (source, build, test, deploy).</a:t>
            </a:r>
          </a:p>
          <a:p>
            <a:pPr>
              <a:buFontTx/>
              <a:buChar char="-"/>
            </a:pPr>
            <a:r>
              <a:rPr lang="en-US" baseline="0" dirty="0" smtClean="0"/>
              <a:t> so we built “pipelines” (and this is before the industry even had a term for it).</a:t>
            </a:r>
          </a:p>
          <a:p>
            <a:pPr>
              <a:buFontTx/>
              <a:buChar char="-"/>
            </a:pPr>
            <a:r>
              <a:rPr lang="en-US" baseline="0" dirty="0" smtClean="0"/>
              <a:t> we built in all the traditional aspects of CI/CD (internal build and test), but we extended that to also include what is sometimes referred to as “release automation” (defining the different stages of your application – alpha, beta, gamma, prod -- and orchestrating the release of software through that – and even beyond that – to different AZs and different regions.  What is now called “continuous deployment”</a:t>
            </a:r>
            <a:endParaRPr lang="en-US" dirty="0" smtClean="0"/>
          </a:p>
          <a:p>
            <a:endParaRPr lang="en-US" dirty="0" smtClean="0"/>
          </a:p>
          <a:p>
            <a:r>
              <a:rPr lang="en-US" dirty="0" smtClean="0"/>
              <a:t>-</a:t>
            </a:r>
            <a:r>
              <a:rPr lang="en-US" baseline="0" dirty="0" smtClean="0"/>
              <a:t> Today, most teams at amazon use pipelines (</a:t>
            </a:r>
            <a:r>
              <a:rPr lang="en-US" dirty="0" smtClean="0"/>
              <a:t>&gt;90% of teams)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4075890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happens when you have thousands</a:t>
            </a:r>
            <a:r>
              <a:rPr lang="en-US" baseline="0" dirty="0" smtClean="0"/>
              <a:t> of development teams… each running a microservices or SOA architecture… each with multiple environments (alpha, beta, gamma, prod… something multiple regions)… each doing continuous deployments?</a:t>
            </a:r>
          </a:p>
          <a:p>
            <a:endParaRPr lang="en-US" baseline="0" dirty="0" smtClean="0"/>
          </a:p>
          <a:p>
            <a:r>
              <a:rPr lang="en-US" baseline="0" dirty="0" smtClean="0"/>
              <a:t>You get *a lot* of deployments.</a:t>
            </a:r>
          </a:p>
          <a:p>
            <a:endParaRPr lang="en-US" baseline="0" dirty="0" smtClean="0"/>
          </a:p>
          <a:p>
            <a:r>
              <a:rPr lang="en-US" baseline="0" dirty="0" smtClean="0"/>
              <a:t>Last year, Apollo handles 50 million deployments – that’s 1.5 deployments per second!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4215052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AWS customers want the same tooling to release</a:t>
            </a:r>
            <a:r>
              <a:rPr lang="en-US" baseline="0" dirty="0" smtClean="0"/>
              <a:t> as frequently and reliably as Amazon</a:t>
            </a:r>
            <a:endParaRPr lang="en-US" dirty="0" smtClean="0"/>
          </a:p>
          <a:p>
            <a:r>
              <a:rPr lang="en-US" dirty="0" smtClean="0"/>
              <a:t>	- the</a:t>
            </a:r>
            <a:r>
              <a:rPr lang="en-US" baseline="0" dirty="0" smtClean="0"/>
              <a:t> new Code services will enable customers to do just that</a:t>
            </a:r>
            <a:endParaRPr lang="en-US" dirty="0" smtClean="0"/>
          </a:p>
          <a:p>
            <a:r>
              <a:rPr lang="en-US" dirty="0" smtClean="0"/>
              <a:t>	-</a:t>
            </a:r>
            <a:r>
              <a:rPr lang="en-US" baseline="0" dirty="0" smtClean="0"/>
              <a:t> we'll walk through how you can use these tools to wire together your own DevOps pipeline</a:t>
            </a:r>
            <a:endParaRPr lang="en-US"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174324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4000"/>
                    </a14:imgEffect>
                  </a14:imgLayer>
                </a14:imgProps>
              </a:ext>
              <a:ext uri="{28A0092B-C50C-407E-A947-70E740481C1C}">
                <a14:useLocalDpi xmlns:a14="http://schemas.microsoft.com/office/drawing/2010/main" val="0"/>
              </a:ext>
            </a:extLst>
          </a:blip>
          <a:srcRect t="82222"/>
          <a:stretch/>
        </p:blipFill>
        <p:spPr>
          <a:xfrm>
            <a:off x="0" y="4248150"/>
            <a:ext cx="9144000" cy="914400"/>
          </a:xfrm>
          <a:prstGeom prst="rect">
            <a:avLst/>
          </a:prstGeom>
        </p:spPr>
      </p:pic>
      <p:sp>
        <p:nvSpPr>
          <p:cNvPr id="2" name="Title 1"/>
          <p:cNvSpPr>
            <a:spLocks noGrp="1"/>
          </p:cNvSpPr>
          <p:nvPr>
            <p:ph type="ctrTitle" hasCustomPrompt="1"/>
          </p:nvPr>
        </p:nvSpPr>
        <p:spPr>
          <a:xfrm>
            <a:off x="304800" y="1047750"/>
            <a:ext cx="8458200" cy="1102519"/>
          </a:xfrm>
        </p:spPr>
        <p:txBody>
          <a:bodyPr/>
          <a:lstStyle>
            <a:lvl1pPr algn="l">
              <a:defRPr b="1">
                <a:solidFill>
                  <a:srgbClr val="FAA634"/>
                </a:solidFill>
                <a:latin typeface="Arial" panose="020B0604020202020204" pitchFamily="34" charset="0"/>
                <a:cs typeface="Arial" panose="020B0604020202020204" pitchFamily="34" charset="0"/>
              </a:defRPr>
            </a:lvl1pPr>
          </a:lstStyle>
          <a:p>
            <a:r>
              <a:rPr lang="en-US" dirty="0" smtClean="0"/>
              <a:t>Presentation Title</a:t>
            </a:r>
            <a:endParaRPr lang="en-US" dirty="0"/>
          </a:p>
        </p:txBody>
      </p:sp>
      <p:sp>
        <p:nvSpPr>
          <p:cNvPr id="3" name="Subtitle 2"/>
          <p:cNvSpPr>
            <a:spLocks noGrp="1"/>
          </p:cNvSpPr>
          <p:nvPr>
            <p:ph type="subTitle" idx="1" hasCustomPrompt="1"/>
          </p:nvPr>
        </p:nvSpPr>
        <p:spPr>
          <a:xfrm>
            <a:off x="1371600" y="2250281"/>
            <a:ext cx="7391400" cy="626269"/>
          </a:xfrm>
        </p:spPr>
        <p:txBody>
          <a:bodyPr>
            <a:normAutofit/>
          </a:bodyPr>
          <a:lstStyle>
            <a:lvl1pPr marL="0" indent="0" algn="r">
              <a:buNone/>
              <a:defRPr lang="en-US" sz="2800" kern="1200" dirty="0">
                <a:solidFill>
                  <a:srgbClr val="146EB4"/>
                </a:solidFill>
                <a:latin typeface="Arial" panose="020B0604020202020204" pitchFamily="34" charset="0"/>
                <a:ea typeface="+mn-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a:t>
            </a:r>
          </a:p>
        </p:txBody>
      </p:sp>
      <p:sp>
        <p:nvSpPr>
          <p:cNvPr id="14" name="Title 1"/>
          <p:cNvSpPr txBox="1">
            <a:spLocks/>
          </p:cNvSpPr>
          <p:nvPr userDrawn="1"/>
        </p:nvSpPr>
        <p:spPr>
          <a:xfrm>
            <a:off x="1447800" y="4817942"/>
            <a:ext cx="7696200" cy="1102519"/>
          </a:xfrm>
          <a:prstGeom prst="rect">
            <a:avLst/>
          </a:prstGeom>
        </p:spPr>
        <p:txBody>
          <a:bodyPr vert="horz" lIns="91440" tIns="45720" rIns="91440" bIns="45720" rtlCol="0" anchor="t">
            <a:normAutofit/>
          </a:bodyPr>
          <a:lstStyle>
            <a:lvl1pPr algn="l" defTabSz="914400" rtl="0" eaLnBrk="1" latinLnBrk="0" hangingPunct="1">
              <a:spcBef>
                <a:spcPct val="0"/>
              </a:spcBef>
              <a:buNone/>
              <a:defRPr sz="4400" b="1" kern="1200">
                <a:solidFill>
                  <a:srgbClr val="FAA634"/>
                </a:solidFill>
                <a:latin typeface="Arial" panose="020B0604020202020204" pitchFamily="34" charset="0"/>
                <a:ea typeface="+mj-ea"/>
                <a:cs typeface="Arial" panose="020B0604020202020204" pitchFamily="34" charset="0"/>
              </a:defRPr>
            </a:lvl1pPr>
          </a:lstStyle>
          <a:p>
            <a:pPr algn="r"/>
            <a:r>
              <a:rPr lang="en-US" sz="900" b="1" dirty="0" smtClean="0">
                <a:solidFill>
                  <a:schemeClr val="accent1">
                    <a:lumMod val="50000"/>
                  </a:schemeClr>
                </a:solidFill>
              </a:rPr>
              <a:t>AWS Government,</a:t>
            </a:r>
            <a:r>
              <a:rPr lang="en-US" sz="900" b="1" baseline="0" dirty="0" smtClean="0">
                <a:solidFill>
                  <a:schemeClr val="accent1">
                    <a:lumMod val="50000"/>
                  </a:schemeClr>
                </a:solidFill>
              </a:rPr>
              <a:t> Education, and Nonprofit Symposium </a:t>
            </a:r>
          </a:p>
          <a:p>
            <a:pPr algn="r"/>
            <a:r>
              <a:rPr lang="en-US" sz="900" b="1" baseline="0" dirty="0" smtClean="0">
                <a:solidFill>
                  <a:schemeClr val="accent1">
                    <a:lumMod val="50000"/>
                  </a:schemeClr>
                </a:solidFill>
              </a:rPr>
              <a:t>Washington, DC   I   June 25-26, 2015</a:t>
            </a:r>
            <a:endParaRPr lang="en-US" sz="900" b="1" dirty="0">
              <a:solidFill>
                <a:schemeClr val="accent1">
                  <a:lumMod val="50000"/>
                </a:schemeClr>
              </a:solidFill>
            </a:endParaRPr>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8600" y="4511040"/>
            <a:ext cx="914400" cy="388620"/>
          </a:xfrm>
          <a:prstGeom prst="rect">
            <a:avLst/>
          </a:prstGeom>
        </p:spPr>
      </p:pic>
      <p:pic>
        <p:nvPicPr>
          <p:cNvPr id="4" name="Picture 2"/>
          <p:cNvPicPr>
            <a:picLocks noChangeAspect="1" noChangeArrowheads="1"/>
          </p:cNvPicPr>
          <p:nvPr userDrawn="1"/>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664424" y="4309110"/>
            <a:ext cx="536713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2201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ampl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3"/>
          <p:cNvSpPr>
            <a:spLocks noGrp="1"/>
          </p:cNvSpPr>
          <p:nvPr>
            <p:ph sz="quarter" idx="10" hasCustomPrompt="1"/>
          </p:nvPr>
        </p:nvSpPr>
        <p:spPr>
          <a:xfrm>
            <a:off x="342900" y="1085850"/>
            <a:ext cx="8458200" cy="3771899"/>
          </a:xfrm>
          <a:noFill/>
        </p:spPr>
        <p:txBody>
          <a:bodyPr/>
          <a:lstStyle>
            <a:lvl1pPr marL="0" indent="0">
              <a:buNone/>
              <a:defRPr lang="en-US" sz="1100">
                <a:solidFill>
                  <a:schemeClr val="accent5"/>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03887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200151"/>
            <a:ext cx="8229600" cy="327659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7559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lgn="l">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845594"/>
          </a:xfrm>
        </p:spPr>
        <p:txBody>
          <a:bodyPr/>
          <a:lstStyle>
            <a:lvl1pPr>
              <a:defRPr sz="20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normAutofit/>
          </a:bodyPr>
          <a:lstStyle>
            <a:lvl1pPr marL="0" indent="0">
              <a:buNone/>
              <a:defRPr sz="20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6" y="1631156"/>
            <a:ext cx="4041775" cy="2845594"/>
          </a:xfrm>
        </p:spPr>
        <p:txBody>
          <a:bodyPr/>
          <a:lstStyle>
            <a:lvl1pPr>
              <a:defRPr sz="20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92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1815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6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242763"/>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7"/>
            <a:ext cx="3008313" cy="3400424"/>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97639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9188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userDrawn="1"/>
        </p:nvSpPr>
        <p:spPr>
          <a:xfrm>
            <a:off x="304800" y="1164431"/>
            <a:ext cx="8458200" cy="1102519"/>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rgbClr val="FAA634"/>
                </a:solidFill>
                <a:latin typeface="Arial" panose="020B0604020202020204" pitchFamily="34" charset="0"/>
                <a:ea typeface="+mj-ea"/>
                <a:cs typeface="Arial" panose="020B0604020202020204" pitchFamily="34" charset="0"/>
              </a:defRPr>
            </a:lvl1pPr>
          </a:lstStyle>
          <a:p>
            <a:pPr algn="ctr"/>
            <a:r>
              <a:rPr lang="en-US" dirty="0" smtClean="0"/>
              <a:t>Thank</a:t>
            </a:r>
            <a:r>
              <a:rPr lang="en-US" baseline="0" dirty="0" smtClean="0"/>
              <a:t> You.</a:t>
            </a:r>
            <a:endParaRPr lang="en-US" dirty="0"/>
          </a:p>
        </p:txBody>
      </p:sp>
      <p:sp>
        <p:nvSpPr>
          <p:cNvPr id="5" name="TextBox 4"/>
          <p:cNvSpPr txBox="1"/>
          <p:nvPr userDrawn="1"/>
        </p:nvSpPr>
        <p:spPr>
          <a:xfrm>
            <a:off x="76200" y="2233196"/>
            <a:ext cx="8839200" cy="584775"/>
          </a:xfrm>
          <a:prstGeom prst="rect">
            <a:avLst/>
          </a:prstGeom>
          <a:noFill/>
        </p:spPr>
        <p:txBody>
          <a:bodyPr wrap="square" rtlCol="0">
            <a:spAutoFit/>
          </a:bodyPr>
          <a:lstStyle/>
          <a:p>
            <a:pPr algn="ctr"/>
            <a:r>
              <a:rPr lang="en-US" sz="1600" dirty="0" smtClean="0">
                <a:solidFill>
                  <a:schemeClr val="bg1"/>
                </a:solidFill>
                <a:latin typeface="Arial" panose="020B0604020202020204" pitchFamily="34" charset="0"/>
                <a:cs typeface="Arial" panose="020B0604020202020204" pitchFamily="34" charset="0"/>
              </a:rPr>
              <a:t>This presentation will be loaded to SlideShare</a:t>
            </a:r>
            <a:r>
              <a:rPr lang="en-US" sz="1600" baseline="0" dirty="0" smtClean="0">
                <a:solidFill>
                  <a:schemeClr val="bg1"/>
                </a:solidFill>
                <a:latin typeface="Arial" panose="020B0604020202020204" pitchFamily="34" charset="0"/>
                <a:cs typeface="Arial" panose="020B0604020202020204" pitchFamily="34" charset="0"/>
              </a:rPr>
              <a:t> the week following the Symposium.</a:t>
            </a:r>
          </a:p>
          <a:p>
            <a:pPr algn="ctr"/>
            <a:r>
              <a:rPr lang="en-US" sz="1600" dirty="0" smtClean="0">
                <a:solidFill>
                  <a:schemeClr val="bg1"/>
                </a:solidFill>
                <a:latin typeface="Arial" panose="020B0604020202020204" pitchFamily="34" charset="0"/>
                <a:cs typeface="Arial" panose="020B0604020202020204" pitchFamily="34" charset="0"/>
              </a:rPr>
              <a:t>http://www.slideshare.net/AmazonWebServices</a:t>
            </a:r>
            <a:endParaRPr lang="en-US" sz="1600" dirty="0">
              <a:solidFill>
                <a:schemeClr val="bg1"/>
              </a:solidFill>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4000"/>
                    </a14:imgEffect>
                  </a14:imgLayer>
                </a14:imgProps>
              </a:ext>
              <a:ext uri="{28A0092B-C50C-407E-A947-70E740481C1C}">
                <a14:useLocalDpi xmlns:a14="http://schemas.microsoft.com/office/drawing/2010/main" val="0"/>
              </a:ext>
            </a:extLst>
          </a:blip>
          <a:srcRect t="82222"/>
          <a:stretch/>
        </p:blipFill>
        <p:spPr>
          <a:xfrm>
            <a:off x="0" y="4248150"/>
            <a:ext cx="9144000" cy="914400"/>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8600" y="4511040"/>
            <a:ext cx="914400" cy="388620"/>
          </a:xfrm>
          <a:prstGeom prst="rect">
            <a:avLst/>
          </a:prstGeom>
        </p:spPr>
      </p:pic>
      <p:pic>
        <p:nvPicPr>
          <p:cNvPr id="12" name="Picture 2"/>
          <p:cNvPicPr>
            <a:picLocks noChangeAspect="1" noChangeArrowheads="1"/>
          </p:cNvPicPr>
          <p:nvPr userDrawn="1"/>
        </p:nvPicPr>
        <p:blipFill>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664424" y="4309110"/>
            <a:ext cx="536713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txBox="1">
            <a:spLocks/>
          </p:cNvSpPr>
          <p:nvPr userDrawn="1"/>
        </p:nvSpPr>
        <p:spPr>
          <a:xfrm>
            <a:off x="1447800" y="4817942"/>
            <a:ext cx="7696200" cy="1102519"/>
          </a:xfrm>
          <a:prstGeom prst="rect">
            <a:avLst/>
          </a:prstGeom>
        </p:spPr>
        <p:txBody>
          <a:bodyPr vert="horz" lIns="91440" tIns="45720" rIns="91440" bIns="45720" rtlCol="0" anchor="t">
            <a:normAutofit/>
          </a:bodyPr>
          <a:lstStyle>
            <a:lvl1pPr algn="l" defTabSz="914400" rtl="0" eaLnBrk="1" latinLnBrk="0" hangingPunct="1">
              <a:spcBef>
                <a:spcPct val="0"/>
              </a:spcBef>
              <a:buNone/>
              <a:defRPr sz="4400" b="1" kern="1200">
                <a:solidFill>
                  <a:srgbClr val="FAA634"/>
                </a:solidFill>
                <a:latin typeface="Arial" panose="020B0604020202020204" pitchFamily="34" charset="0"/>
                <a:ea typeface="+mj-ea"/>
                <a:cs typeface="Arial" panose="020B0604020202020204" pitchFamily="34" charset="0"/>
              </a:defRPr>
            </a:lvl1pPr>
          </a:lstStyle>
          <a:p>
            <a:pPr algn="r"/>
            <a:r>
              <a:rPr lang="en-US" sz="900" b="1" dirty="0" smtClean="0">
                <a:solidFill>
                  <a:schemeClr val="accent1">
                    <a:lumMod val="50000"/>
                  </a:schemeClr>
                </a:solidFill>
              </a:rPr>
              <a:t>AWS Government,</a:t>
            </a:r>
            <a:r>
              <a:rPr lang="en-US" sz="900" b="1" baseline="0" dirty="0" smtClean="0">
                <a:solidFill>
                  <a:schemeClr val="accent1">
                    <a:lumMod val="50000"/>
                  </a:schemeClr>
                </a:solidFill>
              </a:rPr>
              <a:t> Education, and Nonprofit Symposium </a:t>
            </a:r>
          </a:p>
          <a:p>
            <a:pPr algn="r"/>
            <a:r>
              <a:rPr lang="en-US" sz="900" b="1" baseline="0" dirty="0" smtClean="0">
                <a:solidFill>
                  <a:schemeClr val="accent1">
                    <a:lumMod val="50000"/>
                  </a:schemeClr>
                </a:solidFill>
              </a:rPr>
              <a:t>Washington, DC   I   June 25-26, 2015</a:t>
            </a:r>
            <a:endParaRPr lang="en-US" sz="900" b="1" dirty="0">
              <a:solidFill>
                <a:schemeClr val="accent1">
                  <a:lumMod val="50000"/>
                </a:schemeClr>
              </a:solidFill>
            </a:endParaRPr>
          </a:p>
        </p:txBody>
      </p:sp>
    </p:spTree>
    <p:extLst>
      <p:ext uri="{BB962C8B-B14F-4D97-AF65-F5344CB8AC3E}">
        <p14:creationId xmlns:p14="http://schemas.microsoft.com/office/powerpoint/2010/main" val="3015044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Orange 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874520"/>
            <a:ext cx="7772400" cy="1021556"/>
          </a:xfrm>
          <a:effectLst>
            <a:outerShdw blurRad="111125" dist="12700" dir="5100000" algn="tl" rotWithShape="0">
              <a:srgbClr val="965C10">
                <a:alpha val="74000"/>
              </a:srgbClr>
            </a:outerShdw>
          </a:effectLst>
        </p:spPr>
        <p:txBody>
          <a:bodyPr anchor="ctr">
            <a:noAutofit/>
          </a:bodyPr>
          <a:lstStyle>
            <a:lvl1pPr algn="ctr">
              <a:defRPr sz="2800" b="1" cap="none">
                <a:solidFill>
                  <a:srgbClr val="FFFFFF"/>
                </a:soli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6616" y="968415"/>
            <a:ext cx="8434683" cy="806370"/>
          </a:xfrm>
          <a:prstGeom prst="rect">
            <a:avLst/>
          </a:prstGeom>
        </p:spPr>
      </p:pic>
      <p:pic>
        <p:nvPicPr>
          <p:cNvPr id="5" name="Picture 4"/>
          <p:cNvPicPr>
            <a:picLocks noChangeAspect="1"/>
          </p:cNvPicPr>
          <p:nvPr userDrawn="1"/>
        </p:nvPicPr>
        <p:blipFill>
          <a:blip r:embed="rId4"/>
          <a:stretch>
            <a:fillRect/>
          </a:stretch>
        </p:blipFill>
        <p:spPr>
          <a:xfrm>
            <a:off x="4267490" y="4548868"/>
            <a:ext cx="609020" cy="229276"/>
          </a:xfrm>
          <a:prstGeom prst="rect">
            <a:avLst/>
          </a:prstGeom>
        </p:spPr>
      </p:pic>
    </p:spTree>
    <p:extLst>
      <p:ext uri="{BB962C8B-B14F-4D97-AF65-F5344CB8AC3E}">
        <p14:creationId xmlns:p14="http://schemas.microsoft.com/office/powerpoint/2010/main" val="21947621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C872262-DD4E-47FA-93DB-FAC2F80ED63B}" type="datetimeFigureOut">
              <a:rPr lang="en-US" smtClean="0"/>
              <a:t>3/3/2016</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7F31C0D-9A18-4FCA-A302-91F6700A5744}" type="slidenum">
              <a:rPr lang="en-US" smtClean="0"/>
              <a:t>‹#›</a:t>
            </a:fld>
            <a:endParaRPr lang="en-US" dirty="0"/>
          </a:p>
        </p:txBody>
      </p:sp>
      <p:pic>
        <p:nvPicPr>
          <p:cNvPr id="7" name="Picture 6"/>
          <p:cNvPicPr>
            <a:picLocks noChangeAspect="1"/>
          </p:cNvPicPr>
          <p:nvPr userDrawn="1"/>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4700"/>
                    </a14:imgEffect>
                    <a14:imgEffect>
                      <a14:saturation sat="34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p:cNvSpPr txBox="1">
            <a:spLocks/>
          </p:cNvSpPr>
          <p:nvPr userDrawn="1"/>
        </p:nvSpPr>
        <p:spPr>
          <a:xfrm>
            <a:off x="1447800" y="4817942"/>
            <a:ext cx="7696200" cy="1102519"/>
          </a:xfrm>
          <a:prstGeom prst="rect">
            <a:avLst/>
          </a:prstGeom>
        </p:spPr>
        <p:txBody>
          <a:bodyPr vert="horz" lIns="91440" tIns="45720" rIns="91440" bIns="45720" rtlCol="0" anchor="t">
            <a:normAutofit/>
          </a:bodyPr>
          <a:lstStyle>
            <a:lvl1pPr algn="l" defTabSz="914400" rtl="0" eaLnBrk="1" latinLnBrk="0" hangingPunct="1">
              <a:spcBef>
                <a:spcPct val="0"/>
              </a:spcBef>
              <a:buNone/>
              <a:defRPr sz="4400" b="1" kern="1200">
                <a:solidFill>
                  <a:srgbClr val="FAA634"/>
                </a:solidFill>
                <a:latin typeface="Arial" panose="020B0604020202020204" pitchFamily="34" charset="0"/>
                <a:ea typeface="+mj-ea"/>
                <a:cs typeface="Arial" panose="020B0604020202020204" pitchFamily="34" charset="0"/>
              </a:defRPr>
            </a:lvl1pPr>
          </a:lstStyle>
          <a:p>
            <a:pPr algn="r"/>
            <a:r>
              <a:rPr lang="en-US" sz="900" b="1" dirty="0" smtClean="0">
                <a:solidFill>
                  <a:schemeClr val="accent1">
                    <a:lumMod val="50000"/>
                  </a:schemeClr>
                </a:solidFill>
              </a:rPr>
              <a:t>AWS Government,</a:t>
            </a:r>
            <a:r>
              <a:rPr lang="en-US" sz="900" b="1" baseline="0" dirty="0" smtClean="0">
                <a:solidFill>
                  <a:schemeClr val="accent1">
                    <a:lumMod val="50000"/>
                  </a:schemeClr>
                </a:solidFill>
              </a:rPr>
              <a:t> Education, and Nonprofit Symposium </a:t>
            </a:r>
          </a:p>
          <a:p>
            <a:pPr algn="r"/>
            <a:r>
              <a:rPr lang="en-US" sz="900" b="1" baseline="0" dirty="0" smtClean="0">
                <a:solidFill>
                  <a:schemeClr val="accent1">
                    <a:lumMod val="50000"/>
                  </a:schemeClr>
                </a:solidFill>
              </a:rPr>
              <a:t>Washington, DC   I   June 25-26, 2015</a:t>
            </a:r>
            <a:endParaRPr lang="en-US" sz="900" b="1" dirty="0">
              <a:solidFill>
                <a:schemeClr val="accent1">
                  <a:lumMod val="50000"/>
                </a:schemeClr>
              </a:solidFill>
            </a:endParaRP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5580" y="4492331"/>
            <a:ext cx="914400" cy="388620"/>
          </a:xfrm>
          <a:prstGeom prst="rect">
            <a:avLst/>
          </a:prstGeom>
        </p:spPr>
      </p:pic>
      <p:pic>
        <p:nvPicPr>
          <p:cNvPr id="10" name="Picture 2"/>
          <p:cNvPicPr>
            <a:picLocks noChangeAspect="1" noChangeArrowheads="1"/>
          </p:cNvPicPr>
          <p:nvPr userDrawn="1"/>
        </p:nvPicPr>
        <p:blipFill>
          <a:blip r:embed="rId15" cstate="print">
            <a:extLst>
              <a:ext uri="{BEBA8EAE-BF5A-486C-A8C5-ECC9F3942E4B}">
                <a14:imgProps xmlns:a14="http://schemas.microsoft.com/office/drawing/2010/main">
                  <a14:imgLayer r:embed="rId1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19270" y="4583430"/>
            <a:ext cx="536713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716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60" r:id="rId9"/>
    <p:sldLayoutId id="2147483661"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4.wdp"/><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AWS </a:t>
            </a:r>
            <a:r>
              <a:rPr lang="en-US" sz="3600" dirty="0" smtClean="0"/>
              <a:t>CodeDeploy, AWS CodePipeline, and AWS CodeCommit</a:t>
            </a:r>
            <a:r>
              <a:rPr lang="en-US" sz="3600" dirty="0"/>
              <a:t>: Transforming Software Development</a:t>
            </a:r>
          </a:p>
        </p:txBody>
      </p:sp>
      <p:sp>
        <p:nvSpPr>
          <p:cNvPr id="3" name="Subtitle 2"/>
          <p:cNvSpPr>
            <a:spLocks noGrp="1"/>
          </p:cNvSpPr>
          <p:nvPr>
            <p:ph type="subTitle" idx="1"/>
          </p:nvPr>
        </p:nvSpPr>
        <p:spPr>
          <a:xfrm>
            <a:off x="1295400" y="2571750"/>
            <a:ext cx="7696200" cy="1616869"/>
          </a:xfrm>
        </p:spPr>
        <p:txBody>
          <a:bodyPr>
            <a:normAutofit/>
          </a:bodyPr>
          <a:lstStyle/>
          <a:p>
            <a:r>
              <a:rPr lang="en-US" dirty="0"/>
              <a:t>Andy Troutman</a:t>
            </a:r>
          </a:p>
          <a:p>
            <a:r>
              <a:rPr lang="en-US" dirty="0"/>
              <a:t>Manager, AWS Deployment Services</a:t>
            </a:r>
          </a:p>
          <a:p>
            <a:endParaRPr lang="en-US" dirty="0"/>
          </a:p>
        </p:txBody>
      </p:sp>
      <p:sp>
        <p:nvSpPr>
          <p:cNvPr id="4" name="TextBox 3"/>
          <p:cNvSpPr txBox="1"/>
          <p:nvPr/>
        </p:nvSpPr>
        <p:spPr>
          <a:xfrm>
            <a:off x="4526643" y="4680857"/>
            <a:ext cx="184666" cy="369332"/>
          </a:xfrm>
          <a:prstGeom prst="rect">
            <a:avLst/>
          </a:prstGeom>
          <a:noFill/>
        </p:spPr>
        <p:txBody>
          <a:bodyPr wrap="none" rtlCol="0">
            <a:spAutoFit/>
          </a:bodyPr>
          <a:lstStyle/>
          <a:p>
            <a:endParaRPr lang="en-US" dirty="0"/>
          </a:p>
        </p:txBody>
      </p:sp>
      <p:sp>
        <p:nvSpPr>
          <p:cNvPr id="6" name="TextBox 5"/>
          <p:cNvSpPr txBox="1"/>
          <p:nvPr/>
        </p:nvSpPr>
        <p:spPr>
          <a:xfrm>
            <a:off x="4679043" y="4833257"/>
            <a:ext cx="184666" cy="369332"/>
          </a:xfrm>
          <a:prstGeom prst="rect">
            <a:avLst/>
          </a:prstGeom>
          <a:noFill/>
        </p:spPr>
        <p:txBody>
          <a:bodyPr wrap="none" rtlCol="0">
            <a:spAutoFit/>
          </a:bodyPr>
          <a:lstStyle/>
          <a:p>
            <a:endParaRPr lang="en-US" dirty="0"/>
          </a:p>
        </p:txBody>
      </p:sp>
      <p:sp>
        <p:nvSpPr>
          <p:cNvPr id="10" name="Rectangle 9"/>
          <p:cNvSpPr/>
          <p:nvPr/>
        </p:nvSpPr>
        <p:spPr>
          <a:xfrm>
            <a:off x="24560" y="4928056"/>
            <a:ext cx="4572000" cy="215444"/>
          </a:xfrm>
          <a:prstGeom prst="rect">
            <a:avLst/>
          </a:prstGeom>
        </p:spPr>
        <p:txBody>
          <a:bodyPr>
            <a:spAutoFit/>
          </a:bodyPr>
          <a:lstStyle/>
          <a:p>
            <a:r>
              <a:rPr lang="en-US" sz="800" dirty="0"/>
              <a:t>©2015, Amazon Web Services, Inc. or its affiliates. All rights reserved.</a:t>
            </a:r>
          </a:p>
        </p:txBody>
      </p:sp>
    </p:spTree>
    <p:extLst>
      <p:ext uri="{BB962C8B-B14F-4D97-AF65-F5344CB8AC3E}">
        <p14:creationId xmlns:p14="http://schemas.microsoft.com/office/powerpoint/2010/main" val="270299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3492" name="Picture 4" descr="http://www.myvao.com/wp-content/uploads/2014/06/customers-11.jpg"/>
          <p:cNvPicPr>
            <a:picLocks noChangeAspect="1" noChangeArrowheads="1"/>
          </p:cNvPicPr>
          <p:nvPr/>
        </p:nvPicPr>
        <p:blipFill>
          <a:blip r:embed="rId3"/>
          <a:srcRect/>
          <a:stretch>
            <a:fillRect/>
          </a:stretch>
        </p:blipFill>
        <p:spPr bwMode="auto">
          <a:xfrm>
            <a:off x="0" y="-360166"/>
            <a:ext cx="9144000" cy="6098576"/>
          </a:xfrm>
          <a:prstGeom prst="rect">
            <a:avLst/>
          </a:prstGeom>
          <a:noFill/>
        </p:spPr>
      </p:pic>
      <p:pic>
        <p:nvPicPr>
          <p:cNvPr id="6" name="Picture 6" descr="http://1.bp.blogspot.com/9Bk4oH2bTUksBs-Q-E1VSw6Nu4GLq5NNus3hDdIGtXxXdT0Khr2VLfhv7axtQRxDcCs=w300"/>
          <p:cNvPicPr>
            <a:picLocks noChangeAspect="1" noChangeArrowheads="1"/>
          </p:cNvPicPr>
          <p:nvPr/>
        </p:nvPicPr>
        <p:blipFill>
          <a:blip r:embed="rId4"/>
          <a:srcRect/>
          <a:stretch>
            <a:fillRect/>
          </a:stretch>
        </p:blipFill>
        <p:spPr bwMode="auto">
          <a:xfrm>
            <a:off x="3282493" y="1292824"/>
            <a:ext cx="2652776" cy="2652776"/>
          </a:xfrm>
          <a:prstGeom prst="rect">
            <a:avLst/>
          </a:prstGeom>
          <a:noFill/>
        </p:spPr>
      </p:pic>
    </p:spTree>
    <p:extLst>
      <p:ext uri="{BB962C8B-B14F-4D97-AF65-F5344CB8AC3E}">
        <p14:creationId xmlns:p14="http://schemas.microsoft.com/office/powerpoint/2010/main" val="30686912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9730" y="2001228"/>
            <a:ext cx="4960693" cy="1447800"/>
          </a:xfrm>
        </p:spPr>
        <p:txBody>
          <a:bodyPr>
            <a:normAutofit/>
          </a:bodyPr>
          <a:lstStyle/>
          <a:p>
            <a:pPr algn="ctr"/>
            <a:r>
              <a:rPr lang="en-US" sz="4000" dirty="0" smtClean="0"/>
              <a:t>DevOps</a:t>
            </a:r>
            <a:r>
              <a:rPr lang="en-US" sz="4000" dirty="0"/>
              <a:t/>
            </a:r>
            <a:br>
              <a:rPr lang="en-US" sz="4000" dirty="0"/>
            </a:br>
            <a:r>
              <a:rPr lang="en-US" sz="4000" dirty="0" smtClean="0"/>
              <a:t>Pipeline</a:t>
            </a:r>
            <a:endParaRPr lang="en-US" sz="4000" dirty="0"/>
          </a:p>
        </p:txBody>
      </p:sp>
      <p:sp>
        <p:nvSpPr>
          <p:cNvPr id="6" name="Rounded Rectangle 5"/>
          <p:cNvSpPr/>
          <p:nvPr/>
        </p:nvSpPr>
        <p:spPr>
          <a:xfrm>
            <a:off x="304800" y="248628"/>
            <a:ext cx="1676400" cy="1371600"/>
          </a:xfrm>
          <a:prstGeom prst="roundRect">
            <a:avLst>
              <a:gd name="adj" fmla="val 1122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FFFFFF"/>
                </a:solidFill>
                <a:effectLst>
                  <a:outerShdw blurRad="50800" dist="38100" dir="2700000" algn="tl" rotWithShape="0">
                    <a:srgbClr val="000000">
                      <a:alpha val="43000"/>
                    </a:srgbClr>
                  </a:outerShdw>
                </a:effectLst>
              </a:rPr>
              <a:t>Source</a:t>
            </a:r>
            <a:r>
              <a:rPr lang="en-US" dirty="0" smtClean="0">
                <a:solidFill>
                  <a:schemeClr val="tx1"/>
                </a:solidFill>
              </a:rPr>
              <a:t/>
            </a:r>
            <a:br>
              <a:rPr lang="en-US" dirty="0" smtClean="0">
                <a:solidFill>
                  <a:schemeClr val="tx1"/>
                </a:solidFill>
              </a:rPr>
            </a:br>
            <a:r>
              <a:rPr lang="en-US" sz="900" dirty="0" smtClean="0">
                <a:solidFill>
                  <a:schemeClr val="tx1"/>
                </a:solidFill>
              </a:rPr>
              <a:t/>
            </a:r>
            <a:br>
              <a:rPr lang="en-US" sz="900" dirty="0" smtClean="0">
                <a:solidFill>
                  <a:schemeClr val="tx1"/>
                </a:solidFill>
              </a:rPr>
            </a:br>
            <a:r>
              <a:rPr lang="en-US" sz="1500" dirty="0" smtClean="0">
                <a:solidFill>
                  <a:schemeClr val="tx1"/>
                </a:solidFill>
              </a:rPr>
              <a:t>Developers</a:t>
            </a:r>
            <a:br>
              <a:rPr lang="en-US" sz="1500" dirty="0" smtClean="0">
                <a:solidFill>
                  <a:schemeClr val="tx1"/>
                </a:solidFill>
              </a:rPr>
            </a:br>
            <a:r>
              <a:rPr lang="en-US" sz="1500" dirty="0" smtClean="0">
                <a:solidFill>
                  <a:schemeClr val="tx1"/>
                </a:solidFill>
              </a:rPr>
              <a:t>commit</a:t>
            </a:r>
            <a:br>
              <a:rPr lang="en-US" sz="1500" dirty="0" smtClean="0">
                <a:solidFill>
                  <a:schemeClr val="tx1"/>
                </a:solidFill>
              </a:rPr>
            </a:br>
            <a:r>
              <a:rPr lang="en-US" sz="1500" dirty="0" smtClean="0">
                <a:solidFill>
                  <a:schemeClr val="tx1"/>
                </a:solidFill>
              </a:rPr>
              <a:t>changes</a:t>
            </a:r>
            <a:endParaRPr lang="en-US" sz="1500" dirty="0">
              <a:solidFill>
                <a:schemeClr val="tx1"/>
              </a:solidFill>
            </a:endParaRPr>
          </a:p>
        </p:txBody>
      </p:sp>
      <p:sp>
        <p:nvSpPr>
          <p:cNvPr id="13" name="Rounded Rectangle 12"/>
          <p:cNvSpPr/>
          <p:nvPr/>
        </p:nvSpPr>
        <p:spPr>
          <a:xfrm>
            <a:off x="2590800" y="248628"/>
            <a:ext cx="1676400" cy="1371600"/>
          </a:xfrm>
          <a:prstGeom prst="roundRect">
            <a:avLst>
              <a:gd name="adj" fmla="val 1122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FFFFFF"/>
                </a:solidFill>
                <a:effectLst>
                  <a:outerShdw blurRad="50800" dist="38100" dir="2700000" algn="tl" rotWithShape="0">
                    <a:srgbClr val="000000">
                      <a:alpha val="43000"/>
                    </a:srgbClr>
                  </a:outerShdw>
                </a:effectLst>
              </a:rPr>
              <a:t>Build</a:t>
            </a:r>
            <a:r>
              <a:rPr lang="en-US" dirty="0" smtClean="0">
                <a:solidFill>
                  <a:schemeClr val="tx1"/>
                </a:solidFill>
              </a:rPr>
              <a:t/>
            </a:r>
            <a:br>
              <a:rPr lang="en-US" dirty="0" smtClean="0">
                <a:solidFill>
                  <a:schemeClr val="tx1"/>
                </a:solidFill>
              </a:rPr>
            </a:br>
            <a:r>
              <a:rPr lang="en-US" sz="900" dirty="0" smtClean="0">
                <a:solidFill>
                  <a:schemeClr val="tx1"/>
                </a:solidFill>
              </a:rPr>
              <a:t/>
            </a:r>
            <a:br>
              <a:rPr lang="en-US" sz="900" dirty="0" smtClean="0">
                <a:solidFill>
                  <a:schemeClr val="tx1"/>
                </a:solidFill>
              </a:rPr>
            </a:br>
            <a:r>
              <a:rPr lang="en-US" sz="1500" dirty="0" smtClean="0">
                <a:solidFill>
                  <a:schemeClr val="tx1"/>
                </a:solidFill>
              </a:rPr>
              <a:t>Changes </a:t>
            </a:r>
            <a:br>
              <a:rPr lang="en-US" sz="1500" dirty="0" smtClean="0">
                <a:solidFill>
                  <a:schemeClr val="tx1"/>
                </a:solidFill>
              </a:rPr>
            </a:br>
            <a:r>
              <a:rPr lang="en-US" sz="1500" dirty="0" smtClean="0">
                <a:solidFill>
                  <a:schemeClr val="tx1"/>
                </a:solidFill>
              </a:rPr>
              <a:t>are built and </a:t>
            </a:r>
            <a:br>
              <a:rPr lang="en-US" sz="1500" dirty="0" smtClean="0">
                <a:solidFill>
                  <a:schemeClr val="tx1"/>
                </a:solidFill>
              </a:rPr>
            </a:br>
            <a:r>
              <a:rPr lang="en-US" sz="1500" dirty="0" smtClean="0">
                <a:solidFill>
                  <a:schemeClr val="tx1"/>
                </a:solidFill>
              </a:rPr>
              <a:t>unit tested</a:t>
            </a:r>
            <a:endParaRPr lang="en-US" sz="1500" dirty="0">
              <a:solidFill>
                <a:schemeClr val="tx1"/>
              </a:solidFill>
            </a:endParaRPr>
          </a:p>
        </p:txBody>
      </p:sp>
      <p:sp>
        <p:nvSpPr>
          <p:cNvPr id="14" name="Rounded Rectangle 13"/>
          <p:cNvSpPr/>
          <p:nvPr/>
        </p:nvSpPr>
        <p:spPr>
          <a:xfrm>
            <a:off x="4876800" y="248628"/>
            <a:ext cx="1676400" cy="1371600"/>
          </a:xfrm>
          <a:prstGeom prst="roundRect">
            <a:avLst>
              <a:gd name="adj" fmla="val 1122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FFFFFF"/>
                </a:solidFill>
                <a:effectLst>
                  <a:outerShdw blurRad="50800" dist="38100" dir="2700000" algn="tl" rotWithShape="0">
                    <a:srgbClr val="000000">
                      <a:alpha val="43000"/>
                    </a:srgbClr>
                  </a:outerShdw>
                </a:effectLst>
              </a:rPr>
              <a:t>Staging</a:t>
            </a:r>
            <a:r>
              <a:rPr lang="en-US" dirty="0" smtClean="0">
                <a:solidFill>
                  <a:schemeClr val="tx1"/>
                </a:solidFill>
              </a:rPr>
              <a:t/>
            </a:r>
            <a:br>
              <a:rPr lang="en-US" dirty="0" smtClean="0">
                <a:solidFill>
                  <a:schemeClr val="tx1"/>
                </a:solidFill>
              </a:rPr>
            </a:br>
            <a:r>
              <a:rPr lang="en-US" sz="900" dirty="0" smtClean="0">
                <a:solidFill>
                  <a:schemeClr val="tx1"/>
                </a:solidFill>
              </a:rPr>
              <a:t/>
            </a:r>
            <a:br>
              <a:rPr lang="en-US" sz="900" dirty="0" smtClean="0">
                <a:solidFill>
                  <a:schemeClr val="tx1"/>
                </a:solidFill>
              </a:rPr>
            </a:br>
            <a:r>
              <a:rPr lang="en-US" sz="1500" dirty="0" smtClean="0">
                <a:solidFill>
                  <a:schemeClr val="tx1"/>
                </a:solidFill>
              </a:rPr>
              <a:t>Code deployed to staging and load/UI tested</a:t>
            </a:r>
            <a:endParaRPr lang="en-US" sz="1500" dirty="0">
              <a:solidFill>
                <a:schemeClr val="tx1"/>
              </a:solidFill>
            </a:endParaRPr>
          </a:p>
        </p:txBody>
      </p:sp>
      <p:sp>
        <p:nvSpPr>
          <p:cNvPr id="15" name="Rounded Rectangle 14"/>
          <p:cNvSpPr/>
          <p:nvPr/>
        </p:nvSpPr>
        <p:spPr>
          <a:xfrm>
            <a:off x="7162800" y="248628"/>
            <a:ext cx="1676400" cy="1371600"/>
          </a:xfrm>
          <a:prstGeom prst="roundRect">
            <a:avLst>
              <a:gd name="adj" fmla="val 1122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FFFFFF"/>
                </a:solidFill>
                <a:effectLst>
                  <a:outerShdw blurRad="50800" dist="38100" dir="2700000" algn="tl" rotWithShape="0">
                    <a:srgbClr val="000000">
                      <a:alpha val="43000"/>
                    </a:srgbClr>
                  </a:outerShdw>
                </a:effectLst>
              </a:rPr>
              <a:t>Production</a:t>
            </a:r>
            <a:r>
              <a:rPr lang="en-US" dirty="0" smtClean="0">
                <a:solidFill>
                  <a:schemeClr val="tx1"/>
                </a:solidFill>
              </a:rPr>
              <a:t/>
            </a:r>
            <a:br>
              <a:rPr lang="en-US" dirty="0" smtClean="0">
                <a:solidFill>
                  <a:schemeClr val="tx1"/>
                </a:solidFill>
              </a:rPr>
            </a:br>
            <a:r>
              <a:rPr lang="en-US" sz="900" dirty="0" smtClean="0">
                <a:solidFill>
                  <a:schemeClr val="tx1"/>
                </a:solidFill>
              </a:rPr>
              <a:t/>
            </a:r>
            <a:br>
              <a:rPr lang="en-US" sz="900" dirty="0" smtClean="0">
                <a:solidFill>
                  <a:schemeClr val="tx1"/>
                </a:solidFill>
              </a:rPr>
            </a:br>
            <a:r>
              <a:rPr lang="en-US" sz="1500" dirty="0" smtClean="0">
                <a:solidFill>
                  <a:schemeClr val="tx1"/>
                </a:solidFill>
              </a:rPr>
              <a:t>Code is deployed to production</a:t>
            </a:r>
            <a:endParaRPr lang="en-US" sz="1500" dirty="0">
              <a:solidFill>
                <a:schemeClr val="tx1"/>
              </a:solidFill>
            </a:endParaRPr>
          </a:p>
        </p:txBody>
      </p:sp>
      <p:sp>
        <p:nvSpPr>
          <p:cNvPr id="16" name="Rounded Rectangle 15"/>
          <p:cNvSpPr/>
          <p:nvPr/>
        </p:nvSpPr>
        <p:spPr>
          <a:xfrm>
            <a:off x="304800" y="3220428"/>
            <a:ext cx="1676400" cy="1371600"/>
          </a:xfrm>
          <a:prstGeom prst="roundRect">
            <a:avLst>
              <a:gd name="adj" fmla="val 1122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chemeClr val="tx1"/>
                </a:solidFill>
              </a:rPr>
              <a:t>Changes, updates, and </a:t>
            </a:r>
            <a:br>
              <a:rPr lang="en-US" sz="1500" dirty="0" smtClean="0">
                <a:solidFill>
                  <a:schemeClr val="tx1"/>
                </a:solidFill>
              </a:rPr>
            </a:br>
            <a:r>
              <a:rPr lang="en-US" sz="1500" dirty="0" smtClean="0">
                <a:solidFill>
                  <a:schemeClr val="tx1"/>
                </a:solidFill>
              </a:rPr>
              <a:t>fixes</a:t>
            </a:r>
            <a:endParaRPr lang="en-US" sz="1500" dirty="0">
              <a:solidFill>
                <a:schemeClr val="tx1"/>
              </a:solidFill>
            </a:endParaRPr>
          </a:p>
        </p:txBody>
      </p:sp>
      <p:sp>
        <p:nvSpPr>
          <p:cNvPr id="17" name="Rounded Rectangle 16"/>
          <p:cNvSpPr/>
          <p:nvPr/>
        </p:nvSpPr>
        <p:spPr>
          <a:xfrm>
            <a:off x="7162800" y="3220428"/>
            <a:ext cx="1676400" cy="1371600"/>
          </a:xfrm>
          <a:prstGeom prst="roundRect">
            <a:avLst>
              <a:gd name="adj" fmla="val 11220"/>
            </a:avLst>
          </a:prstGeom>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chemeClr val="tx1"/>
                </a:solidFill>
              </a:rPr>
              <a:t>Ideas, </a:t>
            </a:r>
            <a:r>
              <a:rPr lang="en-US" sz="1500" dirty="0">
                <a:solidFill>
                  <a:schemeClr val="tx1"/>
                </a:solidFill>
              </a:rPr>
              <a:t>r</a:t>
            </a:r>
            <a:r>
              <a:rPr lang="en-US" sz="1500" dirty="0" smtClean="0">
                <a:solidFill>
                  <a:schemeClr val="tx1"/>
                </a:solidFill>
              </a:rPr>
              <a:t>equests, and </a:t>
            </a:r>
            <a:br>
              <a:rPr lang="en-US" sz="1500" dirty="0" smtClean="0">
                <a:solidFill>
                  <a:schemeClr val="tx1"/>
                </a:solidFill>
              </a:rPr>
            </a:br>
            <a:r>
              <a:rPr lang="en-US" sz="1500" dirty="0" smtClean="0">
                <a:solidFill>
                  <a:schemeClr val="tx1"/>
                </a:solidFill>
              </a:rPr>
              <a:t>bugs</a:t>
            </a:r>
            <a:endParaRPr lang="en-US" sz="1500" dirty="0">
              <a:solidFill>
                <a:schemeClr val="tx1"/>
              </a:solidFill>
            </a:endParaRPr>
          </a:p>
        </p:txBody>
      </p:sp>
      <p:sp>
        <p:nvSpPr>
          <p:cNvPr id="7" name="Right Arrow 6"/>
          <p:cNvSpPr/>
          <p:nvPr/>
        </p:nvSpPr>
        <p:spPr>
          <a:xfrm>
            <a:off x="2057400" y="705828"/>
            <a:ext cx="457200"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3" name="Right Arrow 22"/>
          <p:cNvSpPr/>
          <p:nvPr/>
        </p:nvSpPr>
        <p:spPr>
          <a:xfrm rot="16200000" flipV="1">
            <a:off x="952500" y="1658328"/>
            <a:ext cx="381000"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4" name="Right Arrow 23"/>
          <p:cNvSpPr/>
          <p:nvPr/>
        </p:nvSpPr>
        <p:spPr>
          <a:xfrm flipH="1">
            <a:off x="2057400" y="3677628"/>
            <a:ext cx="5029200"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32" name="Right Arrow 31"/>
          <p:cNvSpPr/>
          <p:nvPr/>
        </p:nvSpPr>
        <p:spPr>
          <a:xfrm>
            <a:off x="4343400" y="705828"/>
            <a:ext cx="457200"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33" name="Right Arrow 32"/>
          <p:cNvSpPr/>
          <p:nvPr/>
        </p:nvSpPr>
        <p:spPr>
          <a:xfrm>
            <a:off x="6629400" y="705828"/>
            <a:ext cx="457200"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2" name="Rectangle 11"/>
          <p:cNvSpPr/>
          <p:nvPr/>
        </p:nvSpPr>
        <p:spPr>
          <a:xfrm rot="5400000">
            <a:off x="991710" y="2877528"/>
            <a:ext cx="304800" cy="228600"/>
          </a:xfrm>
          <a:prstGeom prst="rect">
            <a:avLst/>
          </a:prstGeom>
          <a:solidFill>
            <a:schemeClr val="tx2">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solidFill>
                <a:schemeClr val="tx1"/>
              </a:solidFill>
            </a:endParaRPr>
          </a:p>
        </p:txBody>
      </p:sp>
      <p:sp>
        <p:nvSpPr>
          <p:cNvPr id="18" name="TextBox 17"/>
          <p:cNvSpPr txBox="1"/>
          <p:nvPr/>
        </p:nvSpPr>
        <p:spPr>
          <a:xfrm>
            <a:off x="1619559" y="2393896"/>
            <a:ext cx="1236877" cy="369332"/>
          </a:xfrm>
          <a:prstGeom prst="rect">
            <a:avLst/>
          </a:prstGeom>
          <a:solidFill>
            <a:schemeClr val="tx2">
              <a:lumMod val="40000"/>
              <a:lumOff val="60000"/>
            </a:schemeClr>
          </a:solidFill>
        </p:spPr>
        <p:txBody>
          <a:bodyPr wrap="none" rtlCol="0">
            <a:spAutoFit/>
          </a:bodyPr>
          <a:lstStyle/>
          <a:p>
            <a:r>
              <a:rPr lang="en-US" dirty="0" smtClean="0"/>
              <a:t>Developers</a:t>
            </a:r>
            <a:endParaRPr lang="en-US" dirty="0"/>
          </a:p>
        </p:txBody>
      </p:sp>
      <p:sp>
        <p:nvSpPr>
          <p:cNvPr id="35" name="Right Arrow 34"/>
          <p:cNvSpPr/>
          <p:nvPr/>
        </p:nvSpPr>
        <p:spPr>
          <a:xfrm rot="5400000">
            <a:off x="7806555" y="2725128"/>
            <a:ext cx="381000"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37" name="Rectangle 36"/>
          <p:cNvSpPr/>
          <p:nvPr/>
        </p:nvSpPr>
        <p:spPr>
          <a:xfrm rot="16200000" flipV="1">
            <a:off x="7845765" y="1734528"/>
            <a:ext cx="3048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41" name="TextBox 40"/>
          <p:cNvSpPr txBox="1"/>
          <p:nvPr/>
        </p:nvSpPr>
        <p:spPr>
          <a:xfrm>
            <a:off x="6248400" y="2356906"/>
            <a:ext cx="1300619" cy="369332"/>
          </a:xfrm>
          <a:prstGeom prst="rect">
            <a:avLst/>
          </a:prstGeom>
          <a:noFill/>
        </p:spPr>
        <p:txBody>
          <a:bodyPr wrap="none" rtlCol="0">
            <a:spAutoFit/>
          </a:bodyPr>
          <a:lstStyle/>
          <a:p>
            <a:r>
              <a:rPr lang="en-US" dirty="0" smtClean="0">
                <a:solidFill>
                  <a:srgbClr val="DDDEDD"/>
                </a:solidFill>
              </a:rPr>
              <a:t>Customers</a:t>
            </a:r>
            <a:endParaRPr lang="en-US" dirty="0">
              <a:solidFill>
                <a:srgbClr val="DDDEDD"/>
              </a:solidFill>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Lst>
          </a:blip>
          <a:stretch>
            <a:fillRect/>
          </a:stretch>
        </p:blipFill>
        <p:spPr>
          <a:xfrm>
            <a:off x="585860" y="2103326"/>
            <a:ext cx="1117600" cy="705853"/>
          </a:xfrm>
          <a:prstGeom prst="rect">
            <a:avLst/>
          </a:prstGeom>
          <a:solidFill>
            <a:schemeClr val="tx2">
              <a:lumMod val="40000"/>
              <a:lumOff val="60000"/>
            </a:schemeClr>
          </a:solidFill>
        </p:spPr>
      </p:pic>
      <p:pic>
        <p:nvPicPr>
          <p:cNvPr id="22" name="Picture 21"/>
          <p:cNvPicPr>
            <a:picLocks noChangeAspect="1"/>
          </p:cNvPicPr>
          <p:nvPr/>
        </p:nvPicPr>
        <p:blipFill>
          <a:blip r:embed="rId3">
            <a:extLst>
              <a:ext uri="{BEBA8EAE-BF5A-486C-A8C5-ECC9F3942E4B}">
                <a14:imgProps xmlns:a14="http://schemas.microsoft.com/office/drawing/2010/main">
                  <a14:imgLayer r:embed="rId5">
                    <a14:imgEffect>
                      <a14:brightnessContrast bright="100000" contrast="100000"/>
                    </a14:imgEffect>
                  </a14:imgLayer>
                </a14:imgProps>
              </a:ext>
            </a:extLst>
          </a:blip>
          <a:stretch>
            <a:fillRect/>
          </a:stretch>
        </p:blipFill>
        <p:spPr>
          <a:xfrm>
            <a:off x="7436339" y="2027280"/>
            <a:ext cx="1117600" cy="705853"/>
          </a:xfrm>
          <a:prstGeom prst="rect">
            <a:avLst/>
          </a:prstGeom>
        </p:spPr>
      </p:pic>
    </p:spTree>
    <p:extLst>
      <p:ext uri="{BB962C8B-B14F-4D97-AF65-F5344CB8AC3E}">
        <p14:creationId xmlns:p14="http://schemas.microsoft.com/office/powerpoint/2010/main" val="3987809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AWS CodeDeploy</a:t>
            </a:r>
            <a:endParaRPr lang="en-US" dirty="0"/>
          </a:p>
        </p:txBody>
      </p:sp>
      <p:sp>
        <p:nvSpPr>
          <p:cNvPr id="3" name="Rectangle 2"/>
          <p:cNvSpPr/>
          <p:nvPr/>
        </p:nvSpPr>
        <p:spPr>
          <a:xfrm>
            <a:off x="6350" y="4927474"/>
            <a:ext cx="9144000"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rgbClr val="FFFFFF"/>
              </a:solidFill>
            </a:endParaRPr>
          </a:p>
        </p:txBody>
      </p:sp>
    </p:spTree>
    <p:extLst>
      <p:ext uri="{BB962C8B-B14F-4D97-AF65-F5344CB8AC3E}">
        <p14:creationId xmlns:p14="http://schemas.microsoft.com/office/powerpoint/2010/main" val="2458814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deployment service?</a:t>
            </a:r>
            <a:endParaRPr lang="en-US" dirty="0"/>
          </a:p>
        </p:txBody>
      </p:sp>
      <p:pic>
        <p:nvPicPr>
          <p:cNvPr id="29" name="Picture 28" descr="Deck_App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7078" y="1294957"/>
            <a:ext cx="1828800" cy="1828800"/>
          </a:xfrm>
          <a:prstGeom prst="rect">
            <a:avLst/>
          </a:prstGeom>
        </p:spPr>
      </p:pic>
      <p:pic>
        <p:nvPicPr>
          <p:cNvPr id="30" name="Picture 29" descr="Deck_Fir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3244" y="1294957"/>
            <a:ext cx="1828800" cy="1828800"/>
          </a:xfrm>
          <a:prstGeom prst="rect">
            <a:avLst/>
          </a:prstGeom>
        </p:spPr>
      </p:pic>
      <p:sp>
        <p:nvSpPr>
          <p:cNvPr id="31" name="TextBox 30"/>
          <p:cNvSpPr txBox="1"/>
          <p:nvPr/>
        </p:nvSpPr>
        <p:spPr>
          <a:xfrm>
            <a:off x="762000" y="3065443"/>
            <a:ext cx="2220580" cy="954107"/>
          </a:xfrm>
          <a:prstGeom prst="rect">
            <a:avLst/>
          </a:prstGeom>
          <a:noFill/>
        </p:spPr>
        <p:txBody>
          <a:bodyPr wrap="none" rtlCol="0">
            <a:spAutoFit/>
          </a:bodyPr>
          <a:lstStyle/>
          <a:p>
            <a:pPr algn="ctr"/>
            <a:r>
              <a:rPr lang="en-US" sz="2800" dirty="0" smtClean="0">
                <a:latin typeface="Arial" pitchFamily="34" charset="0"/>
                <a:cs typeface="Arial" pitchFamily="34" charset="0"/>
              </a:rPr>
              <a:t>Automate</a:t>
            </a:r>
          </a:p>
          <a:p>
            <a:pPr algn="ctr"/>
            <a:r>
              <a:rPr lang="en-US" sz="2800" dirty="0" smtClean="0">
                <a:latin typeface="Arial" pitchFamily="34" charset="0"/>
                <a:cs typeface="Arial" pitchFamily="34" charset="0"/>
              </a:rPr>
              <a:t>deployments</a:t>
            </a:r>
            <a:endParaRPr lang="en-US" sz="2800" dirty="0">
              <a:latin typeface="Arial" pitchFamily="34" charset="0"/>
              <a:cs typeface="Arial" pitchFamily="34" charset="0"/>
            </a:endParaRPr>
          </a:p>
        </p:txBody>
      </p:sp>
      <p:sp>
        <p:nvSpPr>
          <p:cNvPr id="38" name="TextBox 37"/>
          <p:cNvSpPr txBox="1"/>
          <p:nvPr/>
        </p:nvSpPr>
        <p:spPr>
          <a:xfrm>
            <a:off x="3567641" y="3065443"/>
            <a:ext cx="1880793" cy="954107"/>
          </a:xfrm>
          <a:prstGeom prst="rect">
            <a:avLst/>
          </a:prstGeom>
          <a:noFill/>
        </p:spPr>
        <p:txBody>
          <a:bodyPr wrap="none" rtlCol="0">
            <a:spAutoFit/>
          </a:bodyPr>
          <a:lstStyle/>
          <a:p>
            <a:pPr algn="ctr"/>
            <a:r>
              <a:rPr lang="en-US" sz="2800" dirty="0" smtClean="0">
                <a:latin typeface="Arial" pitchFamily="34" charset="0"/>
                <a:cs typeface="Arial" pitchFamily="34" charset="0"/>
              </a:rPr>
              <a:t>Manage</a:t>
            </a:r>
          </a:p>
          <a:p>
            <a:pPr algn="ctr"/>
            <a:r>
              <a:rPr lang="en-US" sz="2800" dirty="0" smtClean="0">
                <a:latin typeface="Arial" pitchFamily="34" charset="0"/>
                <a:cs typeface="Arial" pitchFamily="34" charset="0"/>
              </a:rPr>
              <a:t>complexity</a:t>
            </a:r>
            <a:endParaRPr lang="en-US" sz="2800" dirty="0">
              <a:latin typeface="Arial" pitchFamily="34" charset="0"/>
              <a:cs typeface="Arial" pitchFamily="34" charset="0"/>
            </a:endParaRPr>
          </a:p>
        </p:txBody>
      </p:sp>
      <p:sp>
        <p:nvSpPr>
          <p:cNvPr id="39" name="TextBox 38"/>
          <p:cNvSpPr txBox="1"/>
          <p:nvPr/>
        </p:nvSpPr>
        <p:spPr>
          <a:xfrm>
            <a:off x="6340190" y="3065443"/>
            <a:ext cx="1721420" cy="954107"/>
          </a:xfrm>
          <a:prstGeom prst="rect">
            <a:avLst/>
          </a:prstGeom>
          <a:noFill/>
        </p:spPr>
        <p:txBody>
          <a:bodyPr wrap="none" rtlCol="0">
            <a:spAutoFit/>
          </a:bodyPr>
          <a:lstStyle/>
          <a:p>
            <a:pPr algn="ctr"/>
            <a:r>
              <a:rPr lang="en-US" sz="2800" dirty="0" smtClean="0">
                <a:latin typeface="Arial" pitchFamily="34" charset="0"/>
                <a:cs typeface="Arial" pitchFamily="34" charset="0"/>
              </a:rPr>
              <a:t>Avoid</a:t>
            </a:r>
          </a:p>
          <a:p>
            <a:pPr algn="ctr"/>
            <a:r>
              <a:rPr lang="en-US" sz="2800" dirty="0" smtClean="0">
                <a:latin typeface="Arial" pitchFamily="34" charset="0"/>
                <a:cs typeface="Arial" pitchFamily="34" charset="0"/>
              </a:rPr>
              <a:t>downtime</a:t>
            </a:r>
            <a:endParaRPr lang="en-US" sz="2800" dirty="0">
              <a:latin typeface="Arial" pitchFamily="34" charset="0"/>
              <a:cs typeface="Arial" pitchFamily="34" charset="0"/>
            </a:endParaRPr>
          </a:p>
        </p:txBody>
      </p:sp>
      <p:pic>
        <p:nvPicPr>
          <p:cNvPr id="40" name="Picture 39" descr="Deck_Gea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244" y="1294957"/>
            <a:ext cx="1828800" cy="1828800"/>
          </a:xfrm>
          <a:prstGeom prst="rect">
            <a:avLst/>
          </a:prstGeom>
        </p:spPr>
      </p:pic>
    </p:spTree>
    <p:extLst>
      <p:ext uri="{BB962C8B-B14F-4D97-AF65-F5344CB8AC3E}">
        <p14:creationId xmlns:p14="http://schemas.microsoft.com/office/powerpoint/2010/main" val="949984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tegrated_BackupStor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1456356"/>
            <a:ext cx="1695182" cy="1295400"/>
          </a:xfrm>
          <a:prstGeom prst="rect">
            <a:avLst/>
          </a:prstGeom>
        </p:spPr>
      </p:pic>
      <p:pic>
        <p:nvPicPr>
          <p:cNvPr id="17" name="Picture 16" descr="Storage-Gerneric.png"/>
          <p:cNvPicPr>
            <a:picLocks noChangeAspect="1"/>
          </p:cNvPicPr>
          <p:nvPr/>
        </p:nvPicPr>
        <p:blipFill rotWithShape="1">
          <a:blip r:embed="rId4" cstate="print">
            <a:extLst>
              <a:ext uri="{28A0092B-C50C-407E-A947-70E740481C1C}">
                <a14:useLocalDpi xmlns:a14="http://schemas.microsoft.com/office/drawing/2010/main" val="0"/>
              </a:ext>
            </a:extLst>
          </a:blip>
          <a:srcRect l="30329" t="26727" r="29800" b="23669"/>
          <a:stretch/>
        </p:blipFill>
        <p:spPr>
          <a:xfrm>
            <a:off x="1300757" y="1963333"/>
            <a:ext cx="567948" cy="706582"/>
          </a:xfrm>
          <a:prstGeom prst="rect">
            <a:avLst/>
          </a:prstGeom>
        </p:spPr>
      </p:pic>
      <p:pic>
        <p:nvPicPr>
          <p:cNvPr id="16" name="Picture 15" descr="Storage-Gerneric.png"/>
          <p:cNvPicPr>
            <a:picLocks noChangeAspect="1"/>
          </p:cNvPicPr>
          <p:nvPr/>
        </p:nvPicPr>
        <p:blipFill rotWithShape="1">
          <a:blip r:embed="rId4" cstate="print">
            <a:extLst>
              <a:ext uri="{28A0092B-C50C-407E-A947-70E740481C1C}">
                <a14:useLocalDpi xmlns:a14="http://schemas.microsoft.com/office/drawing/2010/main" val="0"/>
              </a:ext>
            </a:extLst>
          </a:blip>
          <a:srcRect l="30329" t="26727" r="29800" b="23669"/>
          <a:stretch/>
        </p:blipFill>
        <p:spPr>
          <a:xfrm>
            <a:off x="1026437" y="2009053"/>
            <a:ext cx="567948" cy="706582"/>
          </a:xfrm>
          <a:prstGeom prst="rect">
            <a:avLst/>
          </a:prstGeom>
        </p:spPr>
      </p:pic>
      <p:sp>
        <p:nvSpPr>
          <p:cNvPr id="2" name="Title 1"/>
          <p:cNvSpPr>
            <a:spLocks noGrp="1"/>
          </p:cNvSpPr>
          <p:nvPr>
            <p:ph type="title"/>
          </p:nvPr>
        </p:nvSpPr>
        <p:spPr/>
        <p:txBody>
          <a:bodyPr/>
          <a:lstStyle/>
          <a:p>
            <a:r>
              <a:rPr lang="en-US" dirty="0" smtClean="0"/>
              <a:t>CodeDeploy</a:t>
            </a:r>
            <a:endParaRPr lang="en-US" dirty="0"/>
          </a:p>
        </p:txBody>
      </p:sp>
      <p:sp>
        <p:nvSpPr>
          <p:cNvPr id="3" name="Content Placeholder 2"/>
          <p:cNvSpPr>
            <a:spLocks noGrp="1"/>
          </p:cNvSpPr>
          <p:nvPr>
            <p:ph idx="1"/>
          </p:nvPr>
        </p:nvSpPr>
        <p:spPr>
          <a:xfrm>
            <a:off x="381000" y="3409950"/>
            <a:ext cx="8205304" cy="1381912"/>
          </a:xfrm>
        </p:spPr>
        <p:txBody>
          <a:bodyPr>
            <a:normAutofit/>
          </a:bodyPr>
          <a:lstStyle/>
          <a:p>
            <a:r>
              <a:rPr lang="en-US" sz="2000" dirty="0"/>
              <a:t>Scale from 1 instance to thousands</a:t>
            </a:r>
          </a:p>
          <a:p>
            <a:r>
              <a:rPr lang="en-US" sz="2000" dirty="0"/>
              <a:t>Deploy without downtime</a:t>
            </a:r>
          </a:p>
          <a:p>
            <a:r>
              <a:rPr lang="en-US" sz="2000" dirty="0" smtClean="0"/>
              <a:t>Centralize </a:t>
            </a:r>
            <a:r>
              <a:rPr lang="en-US" sz="2000" dirty="0"/>
              <a:t>deployment </a:t>
            </a:r>
            <a:r>
              <a:rPr lang="en-US" sz="2000" dirty="0" smtClean="0"/>
              <a:t>control and monitoring</a:t>
            </a:r>
            <a:endParaRPr lang="en-US" sz="2000" dirty="0"/>
          </a:p>
        </p:txBody>
      </p:sp>
      <p:pic>
        <p:nvPicPr>
          <p:cNvPr id="5" name="Picture 4"/>
          <p:cNvPicPr>
            <a:picLocks noChangeAspect="1"/>
          </p:cNvPicPr>
          <p:nvPr/>
        </p:nvPicPr>
        <p:blipFill>
          <a:blip r:embed="rId5"/>
          <a:stretch>
            <a:fillRect/>
          </a:stretch>
        </p:blipFill>
        <p:spPr>
          <a:xfrm>
            <a:off x="5926069" y="1778896"/>
            <a:ext cx="602673" cy="651164"/>
          </a:xfrm>
          <a:prstGeom prst="rect">
            <a:avLst/>
          </a:prstGeom>
        </p:spPr>
      </p:pic>
      <p:pic>
        <p:nvPicPr>
          <p:cNvPr id="7" name="Picture 6"/>
          <p:cNvPicPr>
            <a:picLocks noChangeAspect="1"/>
          </p:cNvPicPr>
          <p:nvPr/>
        </p:nvPicPr>
        <p:blipFill>
          <a:blip r:embed="rId5"/>
          <a:stretch>
            <a:fillRect/>
          </a:stretch>
        </p:blipFill>
        <p:spPr>
          <a:xfrm>
            <a:off x="5926069" y="2479263"/>
            <a:ext cx="602673" cy="651164"/>
          </a:xfrm>
          <a:prstGeom prst="rect">
            <a:avLst/>
          </a:prstGeom>
        </p:spPr>
      </p:pic>
      <p:sp>
        <p:nvSpPr>
          <p:cNvPr id="8" name="Rounded Rectangle 7"/>
          <p:cNvSpPr/>
          <p:nvPr/>
        </p:nvSpPr>
        <p:spPr>
          <a:xfrm>
            <a:off x="5800301" y="1657350"/>
            <a:ext cx="847763" cy="1771059"/>
          </a:xfrm>
          <a:prstGeom prst="roundRect">
            <a:avLst>
              <a:gd name="adj" fmla="val 9818"/>
            </a:avLst>
          </a:prstGeom>
          <a:noFill/>
          <a:ln w="19050">
            <a:solidFill>
              <a:schemeClr val="bg1">
                <a:lumMod val="75000"/>
              </a:schemeClr>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212021"/>
              </a:solidFill>
              <a:latin typeface="Arial"/>
              <a:cs typeface="Arial"/>
            </a:endParaRPr>
          </a:p>
        </p:txBody>
      </p:sp>
      <p:sp>
        <p:nvSpPr>
          <p:cNvPr id="9" name="TextBox 8"/>
          <p:cNvSpPr txBox="1">
            <a:spLocks noChangeArrowheads="1"/>
          </p:cNvSpPr>
          <p:nvPr/>
        </p:nvSpPr>
        <p:spPr bwMode="auto">
          <a:xfrm>
            <a:off x="5761021" y="3067652"/>
            <a:ext cx="942716" cy="338554"/>
          </a:xfrm>
          <a:prstGeom prst="rect">
            <a:avLst/>
          </a:prstGeom>
          <a:noFill/>
          <a:ln w="9525">
            <a:noFill/>
            <a:miter lim="800000"/>
            <a:headEnd/>
            <a:tailEnd/>
          </a:ln>
        </p:spPr>
        <p:txBody>
          <a:bodyPr wrap="square">
            <a:spAutoFit/>
          </a:bodyPr>
          <a:lstStyle/>
          <a:p>
            <a:pPr algn="ctr"/>
            <a:r>
              <a:rPr lang="en-US" sz="1600" dirty="0" smtClean="0">
                <a:ea typeface="Verdana" pitchFamily="34" charset="0"/>
                <a:cs typeface="Arial"/>
              </a:rPr>
              <a:t>Staging</a:t>
            </a:r>
            <a:endParaRPr lang="en-US" sz="1600" dirty="0">
              <a:ea typeface="Verdana" pitchFamily="34" charset="0"/>
              <a:cs typeface="Arial"/>
            </a:endParaRPr>
          </a:p>
        </p:txBody>
      </p:sp>
      <p:sp>
        <p:nvSpPr>
          <p:cNvPr id="11" name="TextBox 10"/>
          <p:cNvSpPr txBox="1"/>
          <p:nvPr/>
        </p:nvSpPr>
        <p:spPr>
          <a:xfrm>
            <a:off x="2362200" y="2491085"/>
            <a:ext cx="1701043" cy="461665"/>
          </a:xfrm>
          <a:prstGeom prst="rect">
            <a:avLst/>
          </a:prstGeom>
          <a:noFill/>
        </p:spPr>
        <p:txBody>
          <a:bodyPr wrap="none" rtlCol="0">
            <a:spAutoFit/>
          </a:bodyPr>
          <a:lstStyle/>
          <a:p>
            <a:r>
              <a:rPr lang="en-US" sz="2400" dirty="0" smtClean="0">
                <a:cs typeface="Arial"/>
              </a:rPr>
              <a:t>CodeDeploy</a:t>
            </a:r>
            <a:endParaRPr lang="en-US" sz="2000" dirty="0">
              <a:cs typeface="Arial"/>
            </a:endParaRPr>
          </a:p>
        </p:txBody>
      </p:sp>
      <p:pic>
        <p:nvPicPr>
          <p:cNvPr id="12" name="Picture 11" descr="Storage-Gerneric.png"/>
          <p:cNvPicPr>
            <a:picLocks noChangeAspect="1"/>
          </p:cNvPicPr>
          <p:nvPr/>
        </p:nvPicPr>
        <p:blipFill rotWithShape="1">
          <a:blip r:embed="rId4" cstate="print">
            <a:extLst>
              <a:ext uri="{28A0092B-C50C-407E-A947-70E740481C1C}">
                <a14:useLocalDpi xmlns:a14="http://schemas.microsoft.com/office/drawing/2010/main" val="0"/>
              </a:ext>
            </a:extLst>
          </a:blip>
          <a:srcRect l="30329" t="26727" r="29800" b="23669"/>
          <a:stretch/>
        </p:blipFill>
        <p:spPr>
          <a:xfrm>
            <a:off x="752117" y="2054773"/>
            <a:ext cx="567948" cy="706582"/>
          </a:xfrm>
          <a:prstGeom prst="rect">
            <a:avLst/>
          </a:prstGeom>
        </p:spPr>
      </p:pic>
      <p:sp>
        <p:nvSpPr>
          <p:cNvPr id="13" name="TextBox 12"/>
          <p:cNvSpPr txBox="1"/>
          <p:nvPr/>
        </p:nvSpPr>
        <p:spPr>
          <a:xfrm>
            <a:off x="813947" y="2690396"/>
            <a:ext cx="971740" cy="338554"/>
          </a:xfrm>
          <a:prstGeom prst="rect">
            <a:avLst/>
          </a:prstGeom>
          <a:noFill/>
        </p:spPr>
        <p:txBody>
          <a:bodyPr wrap="none" rtlCol="0">
            <a:spAutoFit/>
          </a:bodyPr>
          <a:lstStyle/>
          <a:p>
            <a:pPr algn="ctr"/>
            <a:r>
              <a:rPr lang="en-US" sz="1600" dirty="0" smtClean="0">
                <a:cs typeface="Arial"/>
              </a:rPr>
              <a:t>v1, v2, v3</a:t>
            </a:r>
          </a:p>
        </p:txBody>
      </p:sp>
      <p:pic>
        <p:nvPicPr>
          <p:cNvPr id="22" name="Picture 21"/>
          <p:cNvPicPr>
            <a:picLocks noChangeAspect="1"/>
          </p:cNvPicPr>
          <p:nvPr/>
        </p:nvPicPr>
        <p:blipFill>
          <a:blip r:embed="rId5"/>
          <a:stretch>
            <a:fillRect/>
          </a:stretch>
        </p:blipFill>
        <p:spPr>
          <a:xfrm>
            <a:off x="6953708" y="1780393"/>
            <a:ext cx="602673" cy="651164"/>
          </a:xfrm>
          <a:prstGeom prst="rect">
            <a:avLst/>
          </a:prstGeom>
        </p:spPr>
      </p:pic>
      <p:pic>
        <p:nvPicPr>
          <p:cNvPr id="23" name="Picture 22"/>
          <p:cNvPicPr>
            <a:picLocks noChangeAspect="1"/>
          </p:cNvPicPr>
          <p:nvPr/>
        </p:nvPicPr>
        <p:blipFill>
          <a:blip r:embed="rId5"/>
          <a:stretch>
            <a:fillRect/>
          </a:stretch>
        </p:blipFill>
        <p:spPr>
          <a:xfrm>
            <a:off x="7662766" y="1787285"/>
            <a:ext cx="602673" cy="651164"/>
          </a:xfrm>
          <a:prstGeom prst="rect">
            <a:avLst/>
          </a:prstGeom>
        </p:spPr>
      </p:pic>
      <p:pic>
        <p:nvPicPr>
          <p:cNvPr id="24" name="Picture 23"/>
          <p:cNvPicPr>
            <a:picLocks noChangeAspect="1"/>
          </p:cNvPicPr>
          <p:nvPr/>
        </p:nvPicPr>
        <p:blipFill>
          <a:blip r:embed="rId5"/>
          <a:stretch>
            <a:fillRect/>
          </a:stretch>
        </p:blipFill>
        <p:spPr>
          <a:xfrm>
            <a:off x="6953708" y="2480760"/>
            <a:ext cx="602673" cy="651164"/>
          </a:xfrm>
          <a:prstGeom prst="rect">
            <a:avLst/>
          </a:prstGeom>
        </p:spPr>
      </p:pic>
      <p:pic>
        <p:nvPicPr>
          <p:cNvPr id="25" name="Picture 24"/>
          <p:cNvPicPr>
            <a:picLocks noChangeAspect="1"/>
          </p:cNvPicPr>
          <p:nvPr/>
        </p:nvPicPr>
        <p:blipFill>
          <a:blip r:embed="rId5"/>
          <a:stretch>
            <a:fillRect/>
          </a:stretch>
        </p:blipFill>
        <p:spPr>
          <a:xfrm>
            <a:off x="7662766" y="2487652"/>
            <a:ext cx="602673" cy="651164"/>
          </a:xfrm>
          <a:prstGeom prst="rect">
            <a:avLst/>
          </a:prstGeom>
        </p:spPr>
      </p:pic>
      <p:sp>
        <p:nvSpPr>
          <p:cNvPr id="26" name="Rounded Rectangle 25"/>
          <p:cNvSpPr/>
          <p:nvPr/>
        </p:nvSpPr>
        <p:spPr>
          <a:xfrm>
            <a:off x="6826084" y="1665739"/>
            <a:ext cx="1558677" cy="1771059"/>
          </a:xfrm>
          <a:prstGeom prst="roundRect">
            <a:avLst>
              <a:gd name="adj" fmla="val 9818"/>
            </a:avLst>
          </a:prstGeom>
          <a:noFill/>
          <a:ln w="19050">
            <a:solidFill>
              <a:schemeClr val="bg1">
                <a:lumMod val="75000"/>
              </a:schemeClr>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212021"/>
              </a:solidFill>
              <a:latin typeface="Arial"/>
              <a:cs typeface="Arial"/>
            </a:endParaRPr>
          </a:p>
        </p:txBody>
      </p:sp>
      <p:sp>
        <p:nvSpPr>
          <p:cNvPr id="27" name="TextBox 26"/>
          <p:cNvSpPr txBox="1">
            <a:spLocks noChangeArrowheads="1"/>
          </p:cNvSpPr>
          <p:nvPr/>
        </p:nvSpPr>
        <p:spPr bwMode="auto">
          <a:xfrm>
            <a:off x="6829963" y="3076041"/>
            <a:ext cx="1571190" cy="338554"/>
          </a:xfrm>
          <a:prstGeom prst="rect">
            <a:avLst/>
          </a:prstGeom>
          <a:noFill/>
          <a:ln w="9525">
            <a:noFill/>
            <a:miter lim="800000"/>
            <a:headEnd/>
            <a:tailEnd/>
          </a:ln>
        </p:spPr>
        <p:txBody>
          <a:bodyPr wrap="square">
            <a:spAutoFit/>
          </a:bodyPr>
          <a:lstStyle/>
          <a:p>
            <a:pPr algn="ctr"/>
            <a:r>
              <a:rPr lang="en-US" sz="1600" dirty="0" smtClean="0">
                <a:ea typeface="Verdana" pitchFamily="34" charset="0"/>
                <a:cs typeface="Arial"/>
              </a:rPr>
              <a:t>Production</a:t>
            </a:r>
            <a:endParaRPr lang="en-US" sz="1600" dirty="0">
              <a:ea typeface="Verdana" pitchFamily="34" charset="0"/>
              <a:cs typeface="Arial"/>
            </a:endParaRPr>
          </a:p>
        </p:txBody>
      </p:sp>
      <p:pic>
        <p:nvPicPr>
          <p:cNvPr id="32" name="Picture 31"/>
          <p:cNvPicPr>
            <a:picLocks noChangeAspect="1"/>
          </p:cNvPicPr>
          <p:nvPr/>
        </p:nvPicPr>
        <p:blipFill>
          <a:blip r:embed="rId5"/>
          <a:stretch>
            <a:fillRect/>
          </a:stretch>
        </p:blipFill>
        <p:spPr>
          <a:xfrm>
            <a:off x="4895357" y="1793468"/>
            <a:ext cx="602673" cy="651164"/>
          </a:xfrm>
          <a:prstGeom prst="rect">
            <a:avLst/>
          </a:prstGeom>
        </p:spPr>
      </p:pic>
      <p:sp>
        <p:nvSpPr>
          <p:cNvPr id="33" name="Rounded Rectangle 32"/>
          <p:cNvSpPr/>
          <p:nvPr/>
        </p:nvSpPr>
        <p:spPr>
          <a:xfrm>
            <a:off x="4769589" y="1673777"/>
            <a:ext cx="847763" cy="1068837"/>
          </a:xfrm>
          <a:prstGeom prst="roundRect">
            <a:avLst>
              <a:gd name="adj" fmla="val 9818"/>
            </a:avLst>
          </a:prstGeom>
          <a:noFill/>
          <a:ln w="19050">
            <a:solidFill>
              <a:schemeClr val="bg1">
                <a:lumMod val="75000"/>
              </a:schemeClr>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212021"/>
              </a:solidFill>
              <a:latin typeface="Arial"/>
              <a:cs typeface="Arial"/>
            </a:endParaRPr>
          </a:p>
        </p:txBody>
      </p:sp>
      <p:sp>
        <p:nvSpPr>
          <p:cNvPr id="34" name="TextBox 33"/>
          <p:cNvSpPr txBox="1">
            <a:spLocks noChangeArrowheads="1"/>
          </p:cNvSpPr>
          <p:nvPr/>
        </p:nvSpPr>
        <p:spPr bwMode="auto">
          <a:xfrm>
            <a:off x="4730309" y="2381857"/>
            <a:ext cx="942716" cy="338554"/>
          </a:xfrm>
          <a:prstGeom prst="rect">
            <a:avLst/>
          </a:prstGeom>
          <a:noFill/>
          <a:ln w="9525">
            <a:noFill/>
            <a:miter lim="800000"/>
            <a:headEnd/>
            <a:tailEnd/>
          </a:ln>
        </p:spPr>
        <p:txBody>
          <a:bodyPr wrap="square">
            <a:spAutoFit/>
          </a:bodyPr>
          <a:lstStyle/>
          <a:p>
            <a:pPr algn="ctr"/>
            <a:r>
              <a:rPr lang="en-US" sz="1600" dirty="0" smtClean="0">
                <a:ea typeface="Verdana" pitchFamily="34" charset="0"/>
                <a:cs typeface="Arial"/>
              </a:rPr>
              <a:t>Dev</a:t>
            </a:r>
            <a:endParaRPr lang="en-US" sz="1600" dirty="0">
              <a:ea typeface="Verdana" pitchFamily="34" charset="0"/>
              <a:cs typeface="Arial"/>
            </a:endParaRPr>
          </a:p>
        </p:txBody>
      </p:sp>
      <p:sp>
        <p:nvSpPr>
          <p:cNvPr id="35" name="TextBox 34"/>
          <p:cNvSpPr txBox="1"/>
          <p:nvPr/>
        </p:nvSpPr>
        <p:spPr>
          <a:xfrm>
            <a:off x="533400" y="819150"/>
            <a:ext cx="6311091" cy="400110"/>
          </a:xfrm>
          <a:prstGeom prst="rect">
            <a:avLst/>
          </a:prstGeom>
          <a:noFill/>
        </p:spPr>
        <p:txBody>
          <a:bodyPr wrap="none" rtlCol="0">
            <a:spAutoFit/>
          </a:bodyPr>
          <a:lstStyle/>
          <a:p>
            <a:r>
              <a:rPr lang="en-US" sz="2000" i="1" dirty="0" smtClean="0">
                <a:solidFill>
                  <a:schemeClr val="accent5"/>
                </a:solidFill>
              </a:rPr>
              <a:t>Coordinate automated deployments, just like Amazon</a:t>
            </a:r>
          </a:p>
        </p:txBody>
      </p:sp>
      <p:sp>
        <p:nvSpPr>
          <p:cNvPr id="36" name="TextBox 35"/>
          <p:cNvSpPr txBox="1">
            <a:spLocks noChangeArrowheads="1"/>
          </p:cNvSpPr>
          <p:nvPr/>
        </p:nvSpPr>
        <p:spPr bwMode="auto">
          <a:xfrm>
            <a:off x="533400" y="1200150"/>
            <a:ext cx="1571190" cy="707886"/>
          </a:xfrm>
          <a:prstGeom prst="rect">
            <a:avLst/>
          </a:prstGeom>
          <a:noFill/>
          <a:ln w="9525">
            <a:noFill/>
            <a:miter lim="800000"/>
            <a:headEnd/>
            <a:tailEnd/>
          </a:ln>
        </p:spPr>
        <p:txBody>
          <a:bodyPr wrap="square">
            <a:spAutoFit/>
          </a:bodyPr>
          <a:lstStyle/>
          <a:p>
            <a:pPr algn="ctr"/>
            <a:r>
              <a:rPr lang="en-US" sz="2000" dirty="0" smtClean="0">
                <a:ea typeface="Verdana" pitchFamily="34" charset="0"/>
                <a:cs typeface="Arial"/>
              </a:rPr>
              <a:t>Application</a:t>
            </a:r>
          </a:p>
          <a:p>
            <a:pPr algn="ctr"/>
            <a:r>
              <a:rPr lang="en-US" sz="2000" dirty="0">
                <a:ea typeface="Verdana" pitchFamily="34" charset="0"/>
                <a:cs typeface="Arial"/>
              </a:rPr>
              <a:t>r</a:t>
            </a:r>
            <a:r>
              <a:rPr lang="en-US" sz="2000" dirty="0" smtClean="0">
                <a:ea typeface="Verdana" pitchFamily="34" charset="0"/>
                <a:cs typeface="Arial"/>
              </a:rPr>
              <a:t>evisions</a:t>
            </a:r>
            <a:endParaRPr lang="en-US" sz="2000" dirty="0">
              <a:ea typeface="Verdana" pitchFamily="34" charset="0"/>
              <a:cs typeface="Arial"/>
            </a:endParaRPr>
          </a:p>
        </p:txBody>
      </p:sp>
      <p:sp>
        <p:nvSpPr>
          <p:cNvPr id="37" name="TextBox 36"/>
          <p:cNvSpPr txBox="1">
            <a:spLocks noChangeArrowheads="1"/>
          </p:cNvSpPr>
          <p:nvPr/>
        </p:nvSpPr>
        <p:spPr bwMode="auto">
          <a:xfrm>
            <a:off x="4800600" y="1200150"/>
            <a:ext cx="3505200" cy="400110"/>
          </a:xfrm>
          <a:prstGeom prst="rect">
            <a:avLst/>
          </a:prstGeom>
          <a:noFill/>
          <a:ln w="9525">
            <a:noFill/>
            <a:miter lim="800000"/>
            <a:headEnd/>
            <a:tailEnd/>
          </a:ln>
        </p:spPr>
        <p:txBody>
          <a:bodyPr wrap="square">
            <a:spAutoFit/>
          </a:bodyPr>
          <a:lstStyle/>
          <a:p>
            <a:pPr algn="ctr"/>
            <a:r>
              <a:rPr lang="en-US" sz="2000" dirty="0" smtClean="0">
                <a:ea typeface="Verdana" pitchFamily="34" charset="0"/>
                <a:cs typeface="Arial"/>
              </a:rPr>
              <a:t>Deployment groups</a:t>
            </a:r>
            <a:endParaRPr lang="en-US" sz="2000" dirty="0">
              <a:ea typeface="Verdana" pitchFamily="34" charset="0"/>
              <a:cs typeface="Arial"/>
            </a:endParaRPr>
          </a:p>
        </p:txBody>
      </p:sp>
      <p:pic>
        <p:nvPicPr>
          <p:cNvPr id="15" name="Picture 14" descr="Curved-Arrow-lo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4600" y="1276350"/>
            <a:ext cx="1651518" cy="457200"/>
          </a:xfrm>
          <a:prstGeom prst="rect">
            <a:avLst/>
          </a:prstGeom>
        </p:spPr>
      </p:pic>
    </p:spTree>
    <p:extLst>
      <p:ext uri="{BB962C8B-B14F-4D97-AF65-F5344CB8AC3E}">
        <p14:creationId xmlns:p14="http://schemas.microsoft.com/office/powerpoint/2010/main" val="2389648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ts val="4000"/>
              </a:lnSpc>
            </a:pPr>
            <a:r>
              <a:rPr lang="en-US" dirty="0" smtClean="0"/>
              <a:t>Step 1: </a:t>
            </a:r>
            <a:r>
              <a:rPr lang="en-US" dirty="0"/>
              <a:t>Package your </a:t>
            </a:r>
            <a:r>
              <a:rPr lang="en-US" dirty="0" smtClean="0"/>
              <a:t>application (with an AppSpec file)</a:t>
            </a:r>
            <a:endParaRPr lang="en-US" dirty="0"/>
          </a:p>
        </p:txBody>
      </p:sp>
      <p:sp>
        <p:nvSpPr>
          <p:cNvPr id="18" name="Rectangle 17"/>
          <p:cNvSpPr/>
          <p:nvPr/>
        </p:nvSpPr>
        <p:spPr>
          <a:xfrm>
            <a:off x="1941781" y="1060431"/>
            <a:ext cx="5260438" cy="3416319"/>
          </a:xfrm>
          <a:prstGeom prst="rect">
            <a:avLst/>
          </a:prstGeom>
        </p:spPr>
        <p:txBody>
          <a:bodyPr wrap="square">
            <a:spAutoFit/>
          </a:bodyPr>
          <a:lstStyle/>
          <a:p>
            <a:r>
              <a:rPr lang="en-US" sz="1200" dirty="0">
                <a:solidFill>
                  <a:srgbClr val="72CE65"/>
                </a:solidFill>
                <a:latin typeface="Monaco"/>
                <a:cs typeface="Monaco"/>
              </a:rPr>
              <a:t>version:</a:t>
            </a:r>
            <a:r>
              <a:rPr lang="en-US" sz="1200" dirty="0">
                <a:solidFill>
                  <a:srgbClr val="52954A"/>
                </a:solidFill>
                <a:latin typeface="Monaco"/>
                <a:cs typeface="Monaco"/>
              </a:rPr>
              <a:t> </a:t>
            </a:r>
            <a:r>
              <a:rPr lang="en-US" sz="1200" dirty="0">
                <a:solidFill>
                  <a:schemeClr val="accent3">
                    <a:lumMod val="90000"/>
                  </a:schemeClr>
                </a:solidFill>
                <a:latin typeface="Monaco"/>
                <a:cs typeface="Monaco"/>
              </a:rPr>
              <a:t>0.0</a:t>
            </a:r>
          </a:p>
          <a:p>
            <a:r>
              <a:rPr lang="en-US" sz="1200" dirty="0">
                <a:solidFill>
                  <a:srgbClr val="72CE65"/>
                </a:solidFill>
                <a:latin typeface="Monaco"/>
                <a:cs typeface="Monaco"/>
              </a:rPr>
              <a:t>os: </a:t>
            </a:r>
            <a:r>
              <a:rPr lang="en-US" sz="1200" dirty="0">
                <a:solidFill>
                  <a:srgbClr val="FDD645"/>
                </a:solidFill>
                <a:latin typeface="Monaco"/>
                <a:cs typeface="Monaco"/>
              </a:rPr>
              <a:t>linux</a:t>
            </a:r>
          </a:p>
          <a:p>
            <a:r>
              <a:rPr lang="en-US" sz="1200" dirty="0">
                <a:solidFill>
                  <a:srgbClr val="72CE65"/>
                </a:solidFill>
                <a:latin typeface="Monaco"/>
                <a:cs typeface="Monaco"/>
              </a:rPr>
              <a:t>files:</a:t>
            </a:r>
          </a:p>
          <a:p>
            <a:r>
              <a:rPr lang="en-US" sz="1200" dirty="0">
                <a:solidFill>
                  <a:srgbClr val="72CE65"/>
                </a:solidFill>
                <a:latin typeface="Monaco"/>
                <a:cs typeface="Monaco"/>
              </a:rPr>
              <a:t>  - source: </a:t>
            </a:r>
            <a:r>
              <a:rPr lang="en-US" sz="1200" dirty="0">
                <a:solidFill>
                  <a:srgbClr val="FDD645"/>
                </a:solidFill>
                <a:latin typeface="Monaco"/>
                <a:cs typeface="Monaco"/>
              </a:rPr>
              <a:t>chef/</a:t>
            </a:r>
          </a:p>
          <a:p>
            <a:r>
              <a:rPr lang="en-US" sz="1200" dirty="0">
                <a:solidFill>
                  <a:srgbClr val="52954A"/>
                </a:solidFill>
                <a:latin typeface="Monaco"/>
                <a:cs typeface="Monaco"/>
              </a:rPr>
              <a:t>    </a:t>
            </a:r>
            <a:r>
              <a:rPr lang="en-US" sz="1200" dirty="0">
                <a:solidFill>
                  <a:srgbClr val="72CE65"/>
                </a:solidFill>
                <a:latin typeface="Monaco"/>
                <a:cs typeface="Monaco"/>
              </a:rPr>
              <a:t>destination:</a:t>
            </a:r>
            <a:r>
              <a:rPr lang="en-US" sz="1200" dirty="0">
                <a:solidFill>
                  <a:srgbClr val="52954A"/>
                </a:solidFill>
                <a:latin typeface="Monaco"/>
                <a:cs typeface="Monaco"/>
              </a:rPr>
              <a:t> </a:t>
            </a:r>
            <a:r>
              <a:rPr lang="en-US" sz="1200" dirty="0">
                <a:solidFill>
                  <a:srgbClr val="FDD645"/>
                </a:solidFill>
                <a:latin typeface="Monaco"/>
                <a:cs typeface="Monaco"/>
              </a:rPr>
              <a:t>/etc/chef/codedeploy</a:t>
            </a:r>
          </a:p>
          <a:p>
            <a:r>
              <a:rPr lang="en-US" sz="1200" dirty="0">
                <a:solidFill>
                  <a:srgbClr val="52954A"/>
                </a:solidFill>
                <a:latin typeface="Monaco"/>
                <a:cs typeface="Monaco"/>
              </a:rPr>
              <a:t>  </a:t>
            </a:r>
            <a:r>
              <a:rPr lang="en-US" sz="1200" dirty="0">
                <a:solidFill>
                  <a:srgbClr val="72CE65"/>
                </a:solidFill>
                <a:latin typeface="Monaco"/>
                <a:cs typeface="Monaco"/>
              </a:rPr>
              <a:t>- source:</a:t>
            </a:r>
            <a:r>
              <a:rPr lang="en-US" sz="1200" dirty="0">
                <a:solidFill>
                  <a:srgbClr val="52954A"/>
                </a:solidFill>
                <a:latin typeface="Monaco"/>
                <a:cs typeface="Monaco"/>
              </a:rPr>
              <a:t> </a:t>
            </a:r>
            <a:r>
              <a:rPr lang="en-US" sz="1200" dirty="0">
                <a:solidFill>
                  <a:srgbClr val="FDD645"/>
                </a:solidFill>
                <a:latin typeface="Monaco"/>
                <a:cs typeface="Monaco"/>
              </a:rPr>
              <a:t>target/hello.war</a:t>
            </a:r>
          </a:p>
          <a:p>
            <a:r>
              <a:rPr lang="en-US" sz="1200" dirty="0">
                <a:solidFill>
                  <a:srgbClr val="52954A"/>
                </a:solidFill>
                <a:latin typeface="Monaco"/>
                <a:cs typeface="Monaco"/>
              </a:rPr>
              <a:t>    </a:t>
            </a:r>
            <a:r>
              <a:rPr lang="en-US" sz="1200" dirty="0">
                <a:solidFill>
                  <a:srgbClr val="72CE65"/>
                </a:solidFill>
                <a:latin typeface="Monaco"/>
                <a:cs typeface="Monaco"/>
              </a:rPr>
              <a:t>destination: </a:t>
            </a:r>
            <a:r>
              <a:rPr lang="en-US" sz="1200" dirty="0">
                <a:solidFill>
                  <a:srgbClr val="FDD645"/>
                </a:solidFill>
                <a:latin typeface="Monaco"/>
                <a:cs typeface="Monaco"/>
              </a:rPr>
              <a:t>/var/lib/tomcat6/webapps</a:t>
            </a:r>
          </a:p>
          <a:p>
            <a:r>
              <a:rPr lang="en-US" sz="1200" dirty="0">
                <a:solidFill>
                  <a:srgbClr val="72CE65"/>
                </a:solidFill>
                <a:latin typeface="Monaco"/>
                <a:cs typeface="Monaco"/>
              </a:rPr>
              <a:t>hooks:</a:t>
            </a:r>
          </a:p>
          <a:p>
            <a:r>
              <a:rPr lang="en-US" sz="1200" dirty="0">
                <a:solidFill>
                  <a:srgbClr val="52954A"/>
                </a:solidFill>
                <a:latin typeface="Monaco"/>
                <a:cs typeface="Monaco"/>
              </a:rPr>
              <a:t> </a:t>
            </a:r>
            <a:r>
              <a:rPr lang="en-US" sz="1200" dirty="0" smtClean="0">
                <a:solidFill>
                  <a:srgbClr val="52954A"/>
                </a:solidFill>
                <a:latin typeface="Monaco"/>
                <a:cs typeface="Monaco"/>
              </a:rPr>
              <a:t> </a:t>
            </a:r>
            <a:r>
              <a:rPr lang="en-US" sz="1200" dirty="0" smtClean="0">
                <a:solidFill>
                  <a:srgbClr val="72CE65"/>
                </a:solidFill>
                <a:latin typeface="Monaco"/>
                <a:cs typeface="Monaco"/>
              </a:rPr>
              <a:t>ApplicationStop:</a:t>
            </a:r>
            <a:endParaRPr lang="en-US" sz="1200" dirty="0">
              <a:solidFill>
                <a:srgbClr val="72CE65"/>
              </a:solidFill>
              <a:latin typeface="Monaco"/>
              <a:cs typeface="Monaco"/>
            </a:endParaRP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a:t>
            </a:r>
            <a:r>
              <a:rPr lang="en-US" sz="1200" dirty="0" smtClean="0">
                <a:solidFill>
                  <a:srgbClr val="FDD645"/>
                </a:solidFill>
                <a:latin typeface="Monaco"/>
                <a:cs typeface="Monaco"/>
              </a:rPr>
              <a:t>/stop-tomcat.sh</a:t>
            </a:r>
          </a:p>
          <a:p>
            <a:r>
              <a:rPr lang="en-US" sz="1200" dirty="0" smtClean="0">
                <a:solidFill>
                  <a:srgbClr val="52954A"/>
                </a:solidFill>
                <a:latin typeface="Monaco"/>
                <a:cs typeface="Monaco"/>
              </a:rPr>
              <a:t>  </a:t>
            </a:r>
            <a:r>
              <a:rPr lang="en-US" sz="1200" dirty="0">
                <a:solidFill>
                  <a:srgbClr val="72CE65"/>
                </a:solidFill>
                <a:latin typeface="Monaco"/>
                <a:cs typeface="Monaco"/>
              </a:rPr>
              <a:t>BeforeInstall:</a:t>
            </a: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deploy_hooks/install-chef.sh</a:t>
            </a:r>
          </a:p>
          <a:p>
            <a:r>
              <a:rPr lang="en-US" sz="1200" dirty="0" smtClean="0">
                <a:solidFill>
                  <a:srgbClr val="52954A"/>
                </a:solidFill>
                <a:latin typeface="Monaco"/>
                <a:cs typeface="Monaco"/>
              </a:rPr>
              <a:t>  </a:t>
            </a:r>
            <a:r>
              <a:rPr lang="en-US" sz="1200" dirty="0" smtClean="0">
                <a:solidFill>
                  <a:srgbClr val="72CE65"/>
                </a:solidFill>
                <a:latin typeface="Monaco"/>
                <a:cs typeface="Monaco"/>
              </a:rPr>
              <a:t>AfterInstall</a:t>
            </a:r>
            <a:r>
              <a:rPr lang="en-US" sz="1200" dirty="0">
                <a:solidFill>
                  <a:srgbClr val="72CE65"/>
                </a:solidFill>
                <a:latin typeface="Monaco"/>
                <a:cs typeface="Monaco"/>
              </a:rPr>
              <a:t>:</a:t>
            </a: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a:t>
            </a:r>
            <a:r>
              <a:rPr lang="en-US" sz="1200" dirty="0" smtClean="0">
                <a:solidFill>
                  <a:srgbClr val="FDD645"/>
                </a:solidFill>
                <a:latin typeface="Monaco"/>
                <a:cs typeface="Monaco"/>
              </a:rPr>
              <a:t>/librarian-install.sh</a:t>
            </a:r>
            <a:endParaRPr lang="en-US" sz="1200" dirty="0">
              <a:solidFill>
                <a:srgbClr val="FDD645"/>
              </a:solidFill>
              <a:latin typeface="Monaco"/>
              <a:cs typeface="Monaco"/>
            </a:endParaRPr>
          </a:p>
          <a:p>
            <a:r>
              <a:rPr lang="en-US" sz="1200" dirty="0" smtClean="0">
                <a:solidFill>
                  <a:srgbClr val="52954A"/>
                </a:solidFill>
                <a:latin typeface="Monaco"/>
                <a:cs typeface="Monaco"/>
              </a:rPr>
              <a:t>  </a:t>
            </a:r>
            <a:r>
              <a:rPr lang="en-US" sz="1200" dirty="0" smtClean="0">
                <a:solidFill>
                  <a:srgbClr val="72CE65"/>
                </a:solidFill>
                <a:latin typeface="Monaco"/>
                <a:cs typeface="Monaco"/>
              </a:rPr>
              <a:t>ApplicationStart</a:t>
            </a:r>
            <a:r>
              <a:rPr lang="en-US" sz="1200" dirty="0">
                <a:solidFill>
                  <a:srgbClr val="72CE65"/>
                </a:solidFill>
                <a:latin typeface="Monaco"/>
                <a:cs typeface="Monaco"/>
              </a:rPr>
              <a:t>:</a:t>
            </a: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deploy_hooks/chef-solo.sh</a:t>
            </a:r>
          </a:p>
          <a:p>
            <a:r>
              <a:rPr lang="en-US" sz="1200" dirty="0" smtClean="0">
                <a:solidFill>
                  <a:srgbClr val="52954A"/>
                </a:solidFill>
                <a:latin typeface="Monaco"/>
                <a:cs typeface="Monaco"/>
              </a:rPr>
              <a:t> </a:t>
            </a:r>
            <a:r>
              <a:rPr lang="en-US" sz="1200" dirty="0" smtClean="0">
                <a:solidFill>
                  <a:srgbClr val="72CE65"/>
                </a:solidFill>
                <a:latin typeface="Monaco"/>
                <a:cs typeface="Monaco"/>
              </a:rPr>
              <a:t> ValidateService</a:t>
            </a:r>
            <a:r>
              <a:rPr lang="en-US" sz="1200" dirty="0">
                <a:solidFill>
                  <a:srgbClr val="72CE65"/>
                </a:solidFill>
                <a:latin typeface="Monaco"/>
                <a:cs typeface="Monaco"/>
              </a:rPr>
              <a:t>:</a:t>
            </a:r>
          </a:p>
          <a:p>
            <a:r>
              <a:rPr lang="en-US" sz="1200" dirty="0">
                <a:solidFill>
                  <a:srgbClr val="52954A"/>
                </a:solidFill>
                <a:latin typeface="Monaco"/>
                <a:cs typeface="Monaco"/>
              </a:rPr>
              <a:t>   </a:t>
            </a:r>
            <a:r>
              <a:rPr lang="en-US" sz="1200" dirty="0">
                <a:solidFill>
                  <a:srgbClr val="72CE65"/>
                </a:solidFill>
                <a:latin typeface="Monaco"/>
                <a:cs typeface="Monaco"/>
              </a:rPr>
              <a:t> - location:</a:t>
            </a:r>
            <a:r>
              <a:rPr lang="en-US" sz="1200" dirty="0">
                <a:solidFill>
                  <a:srgbClr val="52954A"/>
                </a:solidFill>
                <a:latin typeface="Monaco"/>
                <a:cs typeface="Monaco"/>
              </a:rPr>
              <a:t> </a:t>
            </a:r>
            <a:r>
              <a:rPr lang="en-US" sz="1200" dirty="0">
                <a:solidFill>
                  <a:srgbClr val="FDD645"/>
                </a:solidFill>
                <a:latin typeface="Monaco"/>
                <a:cs typeface="Monaco"/>
              </a:rPr>
              <a:t>deploy_hooks/</a:t>
            </a:r>
            <a:r>
              <a:rPr lang="en-US" sz="1200" dirty="0" smtClean="0">
                <a:solidFill>
                  <a:srgbClr val="FDD645"/>
                </a:solidFill>
                <a:latin typeface="Monaco"/>
                <a:cs typeface="Monaco"/>
              </a:rPr>
              <a:t>verify_service.sh</a:t>
            </a:r>
            <a:endParaRPr lang="en-US" sz="1200" dirty="0">
              <a:solidFill>
                <a:srgbClr val="FDD645"/>
              </a:solidFill>
              <a:latin typeface="Monaco"/>
              <a:cs typeface="Monaco"/>
            </a:endParaRPr>
          </a:p>
        </p:txBody>
      </p:sp>
    </p:spTree>
    <p:extLst>
      <p:ext uri="{BB962C8B-B14F-4D97-AF65-F5344CB8AC3E}">
        <p14:creationId xmlns:p14="http://schemas.microsoft.com/office/powerpoint/2010/main" val="1227929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ts val="4000"/>
              </a:lnSpc>
            </a:pPr>
            <a:r>
              <a:rPr lang="en-US" dirty="0" smtClean="0"/>
              <a:t>Step 1: </a:t>
            </a:r>
            <a:r>
              <a:rPr lang="en-US" dirty="0"/>
              <a:t>Package your </a:t>
            </a:r>
            <a:r>
              <a:rPr lang="en-US" dirty="0" smtClean="0"/>
              <a:t>application (with an AppSpec file)</a:t>
            </a:r>
            <a:endParaRPr lang="en-US" dirty="0"/>
          </a:p>
        </p:txBody>
      </p:sp>
      <p:sp>
        <p:nvSpPr>
          <p:cNvPr id="18" name="Rectangle 17"/>
          <p:cNvSpPr/>
          <p:nvPr/>
        </p:nvSpPr>
        <p:spPr>
          <a:xfrm>
            <a:off x="1941781" y="1060431"/>
            <a:ext cx="5260438" cy="3416319"/>
          </a:xfrm>
          <a:prstGeom prst="rect">
            <a:avLst/>
          </a:prstGeom>
        </p:spPr>
        <p:txBody>
          <a:bodyPr wrap="square">
            <a:spAutoFit/>
          </a:bodyPr>
          <a:lstStyle/>
          <a:p>
            <a:r>
              <a:rPr lang="en-US" sz="1200" dirty="0">
                <a:solidFill>
                  <a:srgbClr val="7A797C"/>
                </a:solidFill>
                <a:latin typeface="Monaco"/>
                <a:cs typeface="Monaco"/>
              </a:rPr>
              <a:t>version: 0.0</a:t>
            </a:r>
          </a:p>
          <a:p>
            <a:r>
              <a:rPr lang="en-US" sz="1200" dirty="0">
                <a:solidFill>
                  <a:srgbClr val="7A797C"/>
                </a:solidFill>
                <a:latin typeface="Monaco"/>
                <a:cs typeface="Monaco"/>
              </a:rPr>
              <a:t>os: linux</a:t>
            </a:r>
          </a:p>
          <a:p>
            <a:r>
              <a:rPr lang="en-US" sz="1200" dirty="0">
                <a:solidFill>
                  <a:srgbClr val="72CE65"/>
                </a:solidFill>
                <a:latin typeface="Monaco"/>
                <a:cs typeface="Monaco"/>
              </a:rPr>
              <a:t>files:</a:t>
            </a:r>
          </a:p>
          <a:p>
            <a:r>
              <a:rPr lang="en-US" sz="1200" dirty="0">
                <a:solidFill>
                  <a:srgbClr val="72CE65"/>
                </a:solidFill>
                <a:latin typeface="Monaco"/>
                <a:cs typeface="Monaco"/>
              </a:rPr>
              <a:t> </a:t>
            </a:r>
            <a:r>
              <a:rPr lang="en-US" sz="1200" dirty="0" smtClean="0">
                <a:solidFill>
                  <a:srgbClr val="72CE65"/>
                </a:solidFill>
                <a:latin typeface="Monaco"/>
                <a:cs typeface="Monaco"/>
              </a:rPr>
              <a:t> - </a:t>
            </a:r>
            <a:r>
              <a:rPr lang="en-US" sz="1200" dirty="0">
                <a:solidFill>
                  <a:srgbClr val="72CE65"/>
                </a:solidFill>
                <a:latin typeface="Monaco"/>
                <a:cs typeface="Monaco"/>
              </a:rPr>
              <a:t>source: </a:t>
            </a:r>
            <a:r>
              <a:rPr lang="en-US" sz="1200" dirty="0">
                <a:solidFill>
                  <a:srgbClr val="FDD645"/>
                </a:solidFill>
                <a:latin typeface="Monaco"/>
                <a:cs typeface="Monaco"/>
              </a:rPr>
              <a:t>chef/</a:t>
            </a:r>
          </a:p>
          <a:p>
            <a:r>
              <a:rPr lang="en-US" sz="1200" dirty="0">
                <a:solidFill>
                  <a:srgbClr val="52954A"/>
                </a:solidFill>
                <a:latin typeface="Monaco"/>
                <a:cs typeface="Monaco"/>
              </a:rPr>
              <a:t>    </a:t>
            </a:r>
            <a:r>
              <a:rPr lang="en-US" sz="1200" dirty="0">
                <a:solidFill>
                  <a:srgbClr val="72CE65"/>
                </a:solidFill>
                <a:latin typeface="Monaco"/>
                <a:cs typeface="Monaco"/>
              </a:rPr>
              <a:t>destination:</a:t>
            </a:r>
            <a:r>
              <a:rPr lang="en-US" sz="1200" dirty="0">
                <a:solidFill>
                  <a:srgbClr val="52954A"/>
                </a:solidFill>
                <a:latin typeface="Monaco"/>
                <a:cs typeface="Monaco"/>
              </a:rPr>
              <a:t> </a:t>
            </a:r>
            <a:r>
              <a:rPr lang="en-US" sz="1200" dirty="0">
                <a:solidFill>
                  <a:srgbClr val="FDD645"/>
                </a:solidFill>
                <a:latin typeface="Monaco"/>
                <a:cs typeface="Monaco"/>
              </a:rPr>
              <a:t>/etc/chef/codedeploy</a:t>
            </a:r>
          </a:p>
          <a:p>
            <a:r>
              <a:rPr lang="en-US" sz="1200" dirty="0">
                <a:solidFill>
                  <a:srgbClr val="52954A"/>
                </a:solidFill>
                <a:latin typeface="Monaco"/>
                <a:cs typeface="Monaco"/>
              </a:rPr>
              <a:t>  </a:t>
            </a:r>
            <a:r>
              <a:rPr lang="en-US" sz="1200" dirty="0">
                <a:solidFill>
                  <a:srgbClr val="72CE65"/>
                </a:solidFill>
                <a:latin typeface="Monaco"/>
                <a:cs typeface="Monaco"/>
              </a:rPr>
              <a:t>- source:</a:t>
            </a:r>
            <a:r>
              <a:rPr lang="en-US" sz="1200" dirty="0">
                <a:solidFill>
                  <a:srgbClr val="52954A"/>
                </a:solidFill>
                <a:latin typeface="Monaco"/>
                <a:cs typeface="Monaco"/>
              </a:rPr>
              <a:t> </a:t>
            </a:r>
            <a:r>
              <a:rPr lang="en-US" sz="1200" dirty="0">
                <a:solidFill>
                  <a:srgbClr val="FDD645"/>
                </a:solidFill>
                <a:latin typeface="Monaco"/>
                <a:cs typeface="Monaco"/>
              </a:rPr>
              <a:t>target/hello.war</a:t>
            </a:r>
          </a:p>
          <a:p>
            <a:r>
              <a:rPr lang="en-US" sz="1200" dirty="0">
                <a:solidFill>
                  <a:srgbClr val="52954A"/>
                </a:solidFill>
                <a:latin typeface="Monaco"/>
                <a:cs typeface="Monaco"/>
              </a:rPr>
              <a:t>    </a:t>
            </a:r>
            <a:r>
              <a:rPr lang="en-US" sz="1200" dirty="0">
                <a:solidFill>
                  <a:srgbClr val="72CE65"/>
                </a:solidFill>
                <a:latin typeface="Monaco"/>
                <a:cs typeface="Monaco"/>
              </a:rPr>
              <a:t>destination: </a:t>
            </a:r>
            <a:r>
              <a:rPr lang="en-US" sz="1200" dirty="0">
                <a:solidFill>
                  <a:srgbClr val="FDD645"/>
                </a:solidFill>
                <a:latin typeface="Monaco"/>
                <a:cs typeface="Monaco"/>
              </a:rPr>
              <a:t>/var/lib/tomcat6/</a:t>
            </a:r>
            <a:r>
              <a:rPr lang="en-US" sz="1200" dirty="0" smtClean="0">
                <a:solidFill>
                  <a:srgbClr val="FDD645"/>
                </a:solidFill>
                <a:latin typeface="Monaco"/>
                <a:cs typeface="Monaco"/>
              </a:rPr>
              <a:t>webapps</a:t>
            </a:r>
          </a:p>
          <a:p>
            <a:r>
              <a:rPr lang="en-US" sz="1200" dirty="0" smtClean="0">
                <a:solidFill>
                  <a:srgbClr val="7A797C"/>
                </a:solidFill>
                <a:latin typeface="Monaco"/>
                <a:cs typeface="Monaco"/>
              </a:rPr>
              <a:t>hooks</a:t>
            </a:r>
            <a:r>
              <a:rPr lang="en-US" sz="1200" dirty="0">
                <a:solidFill>
                  <a:srgbClr val="7A797C"/>
                </a:solidFill>
                <a:latin typeface="Monaco"/>
                <a:cs typeface="Monaco"/>
              </a:rPr>
              <a:t>:</a:t>
            </a:r>
          </a:p>
          <a:p>
            <a:r>
              <a:rPr lang="en-US" sz="1200" dirty="0">
                <a:solidFill>
                  <a:srgbClr val="7A797C"/>
                </a:solidFill>
                <a:latin typeface="Monaco"/>
                <a:cs typeface="Monaco"/>
              </a:rPr>
              <a:t> </a:t>
            </a:r>
            <a:r>
              <a:rPr lang="en-US" sz="1200" dirty="0" smtClean="0">
                <a:solidFill>
                  <a:srgbClr val="7A797C"/>
                </a:solidFill>
                <a:latin typeface="Monaco"/>
                <a:cs typeface="Monaco"/>
              </a:rPr>
              <a:t> ApplicationStop:</a:t>
            </a:r>
            <a:endParaRPr lang="en-US" sz="1200" dirty="0">
              <a:solidFill>
                <a:srgbClr val="7A797C"/>
              </a:solidFill>
              <a:latin typeface="Monaco"/>
              <a:cs typeface="Monaco"/>
            </a:endParaRPr>
          </a:p>
          <a:p>
            <a:r>
              <a:rPr lang="en-US" sz="1200" dirty="0">
                <a:solidFill>
                  <a:srgbClr val="7A797C"/>
                </a:solidFill>
                <a:latin typeface="Monaco"/>
                <a:cs typeface="Monaco"/>
              </a:rPr>
              <a:t>    - location: deploy_hooks</a:t>
            </a:r>
            <a:r>
              <a:rPr lang="en-US" sz="1200" dirty="0" smtClean="0">
                <a:solidFill>
                  <a:srgbClr val="7A797C"/>
                </a:solidFill>
                <a:latin typeface="Monaco"/>
                <a:cs typeface="Monaco"/>
              </a:rPr>
              <a:t>/stop-tomcat.sh</a:t>
            </a:r>
          </a:p>
          <a:p>
            <a:r>
              <a:rPr lang="en-US" sz="1200" dirty="0" smtClean="0">
                <a:solidFill>
                  <a:srgbClr val="7A797C"/>
                </a:solidFill>
                <a:latin typeface="Monaco"/>
                <a:cs typeface="Monaco"/>
              </a:rPr>
              <a:t>  </a:t>
            </a:r>
            <a:r>
              <a:rPr lang="en-US" sz="1200" dirty="0">
                <a:solidFill>
                  <a:srgbClr val="7A797C"/>
                </a:solidFill>
                <a:latin typeface="Monaco"/>
                <a:cs typeface="Monaco"/>
              </a:rPr>
              <a:t>BeforeInstall:</a:t>
            </a:r>
          </a:p>
          <a:p>
            <a:r>
              <a:rPr lang="en-US" sz="1200" dirty="0">
                <a:solidFill>
                  <a:srgbClr val="7A797C"/>
                </a:solidFill>
                <a:latin typeface="Monaco"/>
                <a:cs typeface="Monaco"/>
              </a:rPr>
              <a:t>    - location: deploy_hooks/install-chef.sh</a:t>
            </a:r>
          </a:p>
          <a:p>
            <a:r>
              <a:rPr lang="en-US" sz="1200" dirty="0" smtClean="0">
                <a:solidFill>
                  <a:srgbClr val="7A797C"/>
                </a:solidFill>
                <a:latin typeface="Monaco"/>
                <a:cs typeface="Monaco"/>
              </a:rPr>
              <a:t>  AfterInstall</a:t>
            </a:r>
            <a:r>
              <a:rPr lang="en-US" sz="1200" dirty="0">
                <a:solidFill>
                  <a:srgbClr val="7A797C"/>
                </a:solidFill>
                <a:latin typeface="Monaco"/>
                <a:cs typeface="Monaco"/>
              </a:rPr>
              <a:t>:</a:t>
            </a:r>
          </a:p>
          <a:p>
            <a:r>
              <a:rPr lang="en-US" sz="1200" dirty="0">
                <a:solidFill>
                  <a:srgbClr val="7A797C"/>
                </a:solidFill>
                <a:latin typeface="Monaco"/>
                <a:cs typeface="Monaco"/>
              </a:rPr>
              <a:t>    - location: deploy_hooks</a:t>
            </a:r>
            <a:r>
              <a:rPr lang="en-US" sz="1200" dirty="0" smtClean="0">
                <a:solidFill>
                  <a:srgbClr val="7A797C"/>
                </a:solidFill>
                <a:latin typeface="Monaco"/>
                <a:cs typeface="Monaco"/>
              </a:rPr>
              <a:t>/librarian-install.sh</a:t>
            </a:r>
            <a:endParaRPr lang="en-US" sz="1200" dirty="0">
              <a:solidFill>
                <a:srgbClr val="7A797C"/>
              </a:solidFill>
              <a:latin typeface="Monaco"/>
              <a:cs typeface="Monaco"/>
            </a:endParaRPr>
          </a:p>
          <a:p>
            <a:r>
              <a:rPr lang="en-US" sz="1200" dirty="0" smtClean="0">
                <a:solidFill>
                  <a:srgbClr val="7A797C"/>
                </a:solidFill>
                <a:latin typeface="Monaco"/>
                <a:cs typeface="Monaco"/>
              </a:rPr>
              <a:t>  ApplicationStart</a:t>
            </a:r>
            <a:r>
              <a:rPr lang="en-US" sz="1200" dirty="0">
                <a:solidFill>
                  <a:srgbClr val="7A797C"/>
                </a:solidFill>
                <a:latin typeface="Monaco"/>
                <a:cs typeface="Monaco"/>
              </a:rPr>
              <a:t>:</a:t>
            </a:r>
          </a:p>
          <a:p>
            <a:r>
              <a:rPr lang="en-US" sz="1200" dirty="0">
                <a:solidFill>
                  <a:srgbClr val="7A797C"/>
                </a:solidFill>
                <a:latin typeface="Monaco"/>
                <a:cs typeface="Monaco"/>
              </a:rPr>
              <a:t>    - location: deploy_hooks/chef-solo.sh</a:t>
            </a:r>
          </a:p>
          <a:p>
            <a:r>
              <a:rPr lang="en-US" sz="1200" dirty="0" smtClean="0">
                <a:solidFill>
                  <a:srgbClr val="7A797C"/>
                </a:solidFill>
                <a:latin typeface="Monaco"/>
                <a:cs typeface="Monaco"/>
              </a:rPr>
              <a:t>  ValidateService</a:t>
            </a:r>
            <a:r>
              <a:rPr lang="en-US" sz="1200" dirty="0">
                <a:solidFill>
                  <a:srgbClr val="7A797C"/>
                </a:solidFill>
                <a:latin typeface="Monaco"/>
                <a:cs typeface="Monaco"/>
              </a:rPr>
              <a:t>:</a:t>
            </a:r>
          </a:p>
          <a:p>
            <a:r>
              <a:rPr lang="en-US" sz="1200" dirty="0">
                <a:solidFill>
                  <a:srgbClr val="7A797C"/>
                </a:solidFill>
                <a:latin typeface="Monaco"/>
                <a:cs typeface="Monaco"/>
              </a:rPr>
              <a:t>    - location: deploy_hooks/</a:t>
            </a:r>
            <a:r>
              <a:rPr lang="en-US" sz="1200" dirty="0" smtClean="0">
                <a:solidFill>
                  <a:srgbClr val="7A797C"/>
                </a:solidFill>
                <a:latin typeface="Monaco"/>
                <a:cs typeface="Monaco"/>
              </a:rPr>
              <a:t>verify_service.sh</a:t>
            </a:r>
            <a:endParaRPr lang="en-US" sz="1200" dirty="0">
              <a:solidFill>
                <a:srgbClr val="7A797C"/>
              </a:solidFill>
              <a:latin typeface="Monaco"/>
              <a:cs typeface="Monaco"/>
            </a:endParaRPr>
          </a:p>
        </p:txBody>
      </p:sp>
    </p:spTree>
    <p:extLst>
      <p:ext uri="{BB962C8B-B14F-4D97-AF65-F5344CB8AC3E}">
        <p14:creationId xmlns:p14="http://schemas.microsoft.com/office/powerpoint/2010/main" val="4260567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pPr>
              <a:lnSpc>
                <a:spcPts val="4000"/>
              </a:lnSpc>
            </a:pPr>
            <a:r>
              <a:rPr lang="en-US" dirty="0" smtClean="0"/>
              <a:t>Step 1: </a:t>
            </a:r>
            <a:r>
              <a:rPr lang="en-US" dirty="0"/>
              <a:t>Package your </a:t>
            </a:r>
            <a:r>
              <a:rPr lang="en-US" dirty="0" smtClean="0"/>
              <a:t>application (with an AppSpec file)</a:t>
            </a:r>
            <a:endParaRPr lang="en-US" dirty="0"/>
          </a:p>
        </p:txBody>
      </p:sp>
      <p:sp>
        <p:nvSpPr>
          <p:cNvPr id="18" name="Rectangle 17"/>
          <p:cNvSpPr/>
          <p:nvPr/>
        </p:nvSpPr>
        <p:spPr>
          <a:xfrm>
            <a:off x="1941781" y="1060431"/>
            <a:ext cx="5260438" cy="3416319"/>
          </a:xfrm>
          <a:prstGeom prst="rect">
            <a:avLst/>
          </a:prstGeom>
        </p:spPr>
        <p:txBody>
          <a:bodyPr wrap="square">
            <a:spAutoFit/>
          </a:bodyPr>
          <a:lstStyle/>
          <a:p>
            <a:r>
              <a:rPr lang="en-US" sz="1200" dirty="0">
                <a:solidFill>
                  <a:srgbClr val="7A797C"/>
                </a:solidFill>
                <a:latin typeface="Monaco"/>
                <a:cs typeface="Monaco"/>
              </a:rPr>
              <a:t>version: 0.0</a:t>
            </a:r>
          </a:p>
          <a:p>
            <a:r>
              <a:rPr lang="en-US" sz="1200" dirty="0">
                <a:solidFill>
                  <a:srgbClr val="7A797C"/>
                </a:solidFill>
                <a:latin typeface="Monaco"/>
                <a:cs typeface="Monaco"/>
              </a:rPr>
              <a:t>os: linux</a:t>
            </a:r>
          </a:p>
          <a:p>
            <a:r>
              <a:rPr lang="en-US" sz="1200" dirty="0">
                <a:solidFill>
                  <a:srgbClr val="7A797C"/>
                </a:solidFill>
                <a:latin typeface="Monaco"/>
                <a:cs typeface="Monaco"/>
              </a:rPr>
              <a:t>files:</a:t>
            </a:r>
          </a:p>
          <a:p>
            <a:r>
              <a:rPr lang="en-US" sz="1200" dirty="0">
                <a:solidFill>
                  <a:srgbClr val="7A797C"/>
                </a:solidFill>
                <a:latin typeface="Monaco"/>
                <a:cs typeface="Monaco"/>
              </a:rPr>
              <a:t>  - source: chef/</a:t>
            </a:r>
          </a:p>
          <a:p>
            <a:r>
              <a:rPr lang="en-US" sz="1200" dirty="0">
                <a:solidFill>
                  <a:srgbClr val="7A797C"/>
                </a:solidFill>
                <a:latin typeface="Monaco"/>
                <a:cs typeface="Monaco"/>
              </a:rPr>
              <a:t>    destination: /etc/chef/codedeploy</a:t>
            </a:r>
          </a:p>
          <a:p>
            <a:r>
              <a:rPr lang="en-US" sz="1200" dirty="0">
                <a:solidFill>
                  <a:srgbClr val="7A797C"/>
                </a:solidFill>
                <a:latin typeface="Monaco"/>
                <a:cs typeface="Monaco"/>
              </a:rPr>
              <a:t>  - source: target/hello.war</a:t>
            </a:r>
          </a:p>
          <a:p>
            <a:r>
              <a:rPr lang="en-US" sz="1200" dirty="0">
                <a:solidFill>
                  <a:srgbClr val="7A797C"/>
                </a:solidFill>
                <a:latin typeface="Monaco"/>
                <a:cs typeface="Monaco"/>
              </a:rPr>
              <a:t>    destination: /var/lib/tomcat6/webapps</a:t>
            </a:r>
          </a:p>
          <a:p>
            <a:r>
              <a:rPr lang="en-US" sz="1200" dirty="0">
                <a:solidFill>
                  <a:srgbClr val="72CE65"/>
                </a:solidFill>
                <a:latin typeface="Monaco"/>
                <a:cs typeface="Monaco"/>
              </a:rPr>
              <a:t>hooks:</a:t>
            </a:r>
          </a:p>
          <a:p>
            <a:r>
              <a:rPr lang="en-US" sz="1200" dirty="0">
                <a:solidFill>
                  <a:srgbClr val="52954A"/>
                </a:solidFill>
                <a:latin typeface="Monaco"/>
                <a:cs typeface="Monaco"/>
              </a:rPr>
              <a:t> </a:t>
            </a:r>
            <a:r>
              <a:rPr lang="en-US" sz="1200" dirty="0" smtClean="0">
                <a:solidFill>
                  <a:srgbClr val="52954A"/>
                </a:solidFill>
                <a:latin typeface="Monaco"/>
                <a:cs typeface="Monaco"/>
              </a:rPr>
              <a:t> </a:t>
            </a:r>
            <a:r>
              <a:rPr lang="en-US" sz="1200" dirty="0" smtClean="0">
                <a:solidFill>
                  <a:srgbClr val="72CE65"/>
                </a:solidFill>
                <a:latin typeface="Monaco"/>
                <a:cs typeface="Monaco"/>
              </a:rPr>
              <a:t>ApplicationStop</a:t>
            </a:r>
            <a:r>
              <a:rPr lang="en-US" sz="1200" dirty="0">
                <a:solidFill>
                  <a:srgbClr val="72CE65"/>
                </a:solidFill>
                <a:latin typeface="Monaco"/>
                <a:cs typeface="Monaco"/>
              </a:rPr>
              <a:t>:</a:t>
            </a: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deploy_hooks/stop-tomcat.sh</a:t>
            </a:r>
          </a:p>
          <a:p>
            <a:r>
              <a:rPr lang="en-US" sz="1200" dirty="0">
                <a:solidFill>
                  <a:srgbClr val="52954A"/>
                </a:solidFill>
                <a:latin typeface="Monaco"/>
                <a:cs typeface="Monaco"/>
              </a:rPr>
              <a:t>  </a:t>
            </a:r>
            <a:r>
              <a:rPr lang="en-US" sz="1200" dirty="0">
                <a:solidFill>
                  <a:srgbClr val="72CE65"/>
                </a:solidFill>
                <a:latin typeface="Monaco"/>
                <a:cs typeface="Monaco"/>
              </a:rPr>
              <a:t>BeforeInstall:</a:t>
            </a: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deploy_hooks/install-chef.sh</a:t>
            </a:r>
          </a:p>
          <a:p>
            <a:r>
              <a:rPr lang="en-US" sz="1200" dirty="0">
                <a:solidFill>
                  <a:srgbClr val="52954A"/>
                </a:solidFill>
                <a:latin typeface="Monaco"/>
                <a:cs typeface="Monaco"/>
              </a:rPr>
              <a:t>  </a:t>
            </a:r>
            <a:r>
              <a:rPr lang="en-US" sz="1200" dirty="0">
                <a:solidFill>
                  <a:srgbClr val="72CE65"/>
                </a:solidFill>
                <a:latin typeface="Monaco"/>
                <a:cs typeface="Monaco"/>
              </a:rPr>
              <a:t>AfterInstall:</a:t>
            </a: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deploy_hooks/librarian-install.sh</a:t>
            </a:r>
          </a:p>
          <a:p>
            <a:r>
              <a:rPr lang="en-US" sz="1200" dirty="0">
                <a:solidFill>
                  <a:srgbClr val="52954A"/>
                </a:solidFill>
                <a:latin typeface="Monaco"/>
                <a:cs typeface="Monaco"/>
              </a:rPr>
              <a:t>  </a:t>
            </a:r>
            <a:r>
              <a:rPr lang="en-US" sz="1200" dirty="0">
                <a:solidFill>
                  <a:srgbClr val="72CE65"/>
                </a:solidFill>
                <a:latin typeface="Monaco"/>
                <a:cs typeface="Monaco"/>
              </a:rPr>
              <a:t>ApplicationStart:</a:t>
            </a:r>
          </a:p>
          <a:p>
            <a:r>
              <a:rPr lang="en-US" sz="1200" dirty="0">
                <a:solidFill>
                  <a:srgbClr val="52954A"/>
                </a:solidFill>
                <a:latin typeface="Monaco"/>
                <a:cs typeface="Monaco"/>
              </a:rPr>
              <a:t>    </a:t>
            </a:r>
            <a:r>
              <a:rPr lang="en-US" sz="1200" dirty="0">
                <a:solidFill>
                  <a:srgbClr val="72CE65"/>
                </a:solidFill>
                <a:latin typeface="Monaco"/>
                <a:cs typeface="Monaco"/>
              </a:rPr>
              <a:t>- location: </a:t>
            </a:r>
            <a:r>
              <a:rPr lang="en-US" sz="1200" dirty="0">
                <a:solidFill>
                  <a:srgbClr val="FDD645"/>
                </a:solidFill>
                <a:latin typeface="Monaco"/>
                <a:cs typeface="Monaco"/>
              </a:rPr>
              <a:t>deploy_hooks/chef-solo.sh</a:t>
            </a:r>
          </a:p>
          <a:p>
            <a:r>
              <a:rPr lang="en-US" sz="1200" dirty="0">
                <a:solidFill>
                  <a:srgbClr val="52954A"/>
                </a:solidFill>
                <a:latin typeface="Monaco"/>
                <a:cs typeface="Monaco"/>
              </a:rPr>
              <a:t> </a:t>
            </a:r>
            <a:r>
              <a:rPr lang="en-US" sz="1200" dirty="0">
                <a:solidFill>
                  <a:srgbClr val="72CE65"/>
                </a:solidFill>
                <a:latin typeface="Monaco"/>
                <a:cs typeface="Monaco"/>
              </a:rPr>
              <a:t> ValidateService:</a:t>
            </a:r>
          </a:p>
          <a:p>
            <a:r>
              <a:rPr lang="en-US" sz="1200" dirty="0">
                <a:solidFill>
                  <a:srgbClr val="52954A"/>
                </a:solidFill>
                <a:latin typeface="Monaco"/>
                <a:cs typeface="Monaco"/>
              </a:rPr>
              <a:t>   </a:t>
            </a:r>
            <a:r>
              <a:rPr lang="en-US" sz="1200" dirty="0">
                <a:solidFill>
                  <a:srgbClr val="72CE65"/>
                </a:solidFill>
                <a:latin typeface="Monaco"/>
                <a:cs typeface="Monaco"/>
              </a:rPr>
              <a:t> - location:</a:t>
            </a:r>
            <a:r>
              <a:rPr lang="en-US" sz="1200" dirty="0">
                <a:solidFill>
                  <a:srgbClr val="52954A"/>
                </a:solidFill>
                <a:latin typeface="Monaco"/>
                <a:cs typeface="Monaco"/>
              </a:rPr>
              <a:t> </a:t>
            </a:r>
            <a:r>
              <a:rPr lang="en-US" sz="1200" dirty="0">
                <a:solidFill>
                  <a:srgbClr val="FDD645"/>
                </a:solidFill>
                <a:latin typeface="Monaco"/>
                <a:cs typeface="Monaco"/>
              </a:rPr>
              <a:t>deploy_hooks/verify_service.sh</a:t>
            </a:r>
            <a:endParaRPr lang="en-US" sz="1200" dirty="0">
              <a:solidFill>
                <a:srgbClr val="FF6600"/>
              </a:solidFill>
              <a:latin typeface="Monaco"/>
              <a:cs typeface="Monaco"/>
            </a:endParaRPr>
          </a:p>
        </p:txBody>
      </p:sp>
    </p:spTree>
    <p:extLst>
      <p:ext uri="{BB962C8B-B14F-4D97-AF65-F5344CB8AC3E}">
        <p14:creationId xmlns:p14="http://schemas.microsoft.com/office/powerpoint/2010/main" val="1504096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84" y="57150"/>
            <a:ext cx="8839200" cy="857250"/>
          </a:xfrm>
        </p:spPr>
        <p:txBody>
          <a:bodyPr>
            <a:normAutofit fontScale="90000"/>
          </a:bodyPr>
          <a:lstStyle/>
          <a:p>
            <a:r>
              <a:rPr lang="en-US" spc="-100" dirty="0" smtClean="0"/>
              <a:t>Step 2: </a:t>
            </a:r>
            <a:r>
              <a:rPr lang="en-US" spc="-100" dirty="0"/>
              <a:t>Set up your target environments</a:t>
            </a:r>
          </a:p>
        </p:txBody>
      </p:sp>
      <p:pic>
        <p:nvPicPr>
          <p:cNvPr id="7" name="Picture 6"/>
          <p:cNvPicPr>
            <a:picLocks noChangeAspect="1"/>
          </p:cNvPicPr>
          <p:nvPr/>
        </p:nvPicPr>
        <p:blipFill>
          <a:blip r:embed="rId3"/>
          <a:stretch>
            <a:fillRect/>
          </a:stretch>
        </p:blipFill>
        <p:spPr>
          <a:xfrm>
            <a:off x="774359" y="1215229"/>
            <a:ext cx="953008" cy="1029687"/>
          </a:xfrm>
          <a:prstGeom prst="rect">
            <a:avLst/>
          </a:prstGeom>
        </p:spPr>
      </p:pic>
      <p:pic>
        <p:nvPicPr>
          <p:cNvPr id="8" name="Picture 7"/>
          <p:cNvPicPr>
            <a:picLocks noChangeAspect="1"/>
          </p:cNvPicPr>
          <p:nvPr/>
        </p:nvPicPr>
        <p:blipFill>
          <a:blip r:embed="rId3"/>
          <a:stretch>
            <a:fillRect/>
          </a:stretch>
        </p:blipFill>
        <p:spPr>
          <a:xfrm>
            <a:off x="1901476" y="1212500"/>
            <a:ext cx="953008" cy="1029687"/>
          </a:xfrm>
          <a:prstGeom prst="rect">
            <a:avLst/>
          </a:prstGeom>
        </p:spPr>
      </p:pic>
      <p:pic>
        <p:nvPicPr>
          <p:cNvPr id="9" name="Picture 8"/>
          <p:cNvPicPr>
            <a:picLocks noChangeAspect="1"/>
          </p:cNvPicPr>
          <p:nvPr/>
        </p:nvPicPr>
        <p:blipFill>
          <a:blip r:embed="rId3"/>
          <a:stretch>
            <a:fillRect/>
          </a:stretch>
        </p:blipFill>
        <p:spPr>
          <a:xfrm>
            <a:off x="3044909" y="1212500"/>
            <a:ext cx="953008" cy="1029687"/>
          </a:xfrm>
          <a:prstGeom prst="rect">
            <a:avLst/>
          </a:prstGeom>
        </p:spPr>
      </p:pic>
      <p:sp>
        <p:nvSpPr>
          <p:cNvPr id="12" name="TextBox 11"/>
          <p:cNvSpPr txBox="1"/>
          <p:nvPr/>
        </p:nvSpPr>
        <p:spPr>
          <a:xfrm>
            <a:off x="1163048" y="1836701"/>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sp>
        <p:nvSpPr>
          <p:cNvPr id="13" name="TextBox 12"/>
          <p:cNvSpPr txBox="1"/>
          <p:nvPr/>
        </p:nvSpPr>
        <p:spPr>
          <a:xfrm>
            <a:off x="2292250" y="1836701"/>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sp>
        <p:nvSpPr>
          <p:cNvPr id="15" name="TextBox 14"/>
          <p:cNvSpPr txBox="1"/>
          <p:nvPr/>
        </p:nvSpPr>
        <p:spPr>
          <a:xfrm>
            <a:off x="3435411" y="1836701"/>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pic>
        <p:nvPicPr>
          <p:cNvPr id="17" name="Picture 16"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7911" y="1778475"/>
            <a:ext cx="338328" cy="338328"/>
          </a:xfrm>
          <a:prstGeom prst="rect">
            <a:avLst/>
          </a:prstGeom>
        </p:spPr>
      </p:pic>
      <p:pic>
        <p:nvPicPr>
          <p:cNvPr id="18" name="Picture 17"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720" y="1778475"/>
            <a:ext cx="338328" cy="338328"/>
          </a:xfrm>
          <a:prstGeom prst="rect">
            <a:avLst/>
          </a:prstGeom>
        </p:spPr>
      </p:pic>
      <p:pic>
        <p:nvPicPr>
          <p:cNvPr id="20" name="Picture 19"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7083" y="1778475"/>
            <a:ext cx="338328" cy="338328"/>
          </a:xfrm>
          <a:prstGeom prst="rect">
            <a:avLst/>
          </a:prstGeom>
        </p:spPr>
      </p:pic>
      <p:sp>
        <p:nvSpPr>
          <p:cNvPr id="23" name="Rounded Rectangle 22"/>
          <p:cNvSpPr/>
          <p:nvPr/>
        </p:nvSpPr>
        <p:spPr>
          <a:xfrm>
            <a:off x="609600" y="1047750"/>
            <a:ext cx="3516493" cy="1676400"/>
          </a:xfrm>
          <a:prstGeom prst="roundRect">
            <a:avLst>
              <a:gd name="adj" fmla="val 9818"/>
            </a:avLst>
          </a:prstGeom>
          <a:noFill/>
          <a:ln w="19050">
            <a:solidFill>
              <a:schemeClr val="bg1">
                <a:lumMod val="75000"/>
              </a:schemeClr>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cs typeface="Helvetica Neue"/>
            </a:endParaRPr>
          </a:p>
        </p:txBody>
      </p:sp>
      <p:sp>
        <p:nvSpPr>
          <p:cNvPr id="24" name="TextBox 23"/>
          <p:cNvSpPr txBox="1">
            <a:spLocks noChangeArrowheads="1"/>
          </p:cNvSpPr>
          <p:nvPr/>
        </p:nvSpPr>
        <p:spPr bwMode="auto">
          <a:xfrm>
            <a:off x="779384" y="2270221"/>
            <a:ext cx="3199779" cy="369332"/>
          </a:xfrm>
          <a:prstGeom prst="rect">
            <a:avLst/>
          </a:prstGeom>
          <a:noFill/>
          <a:ln w="9525">
            <a:noFill/>
            <a:miter lim="800000"/>
            <a:headEnd/>
            <a:tailEnd/>
          </a:ln>
        </p:spPr>
        <p:txBody>
          <a:bodyPr>
            <a:spAutoFit/>
          </a:bodyPr>
          <a:lstStyle/>
          <a:p>
            <a:pPr algn="ctr"/>
            <a:r>
              <a:rPr lang="en-US" dirty="0" smtClean="0">
                <a:solidFill>
                  <a:schemeClr val="bg1"/>
                </a:solidFill>
                <a:ea typeface="Verdana" pitchFamily="34" charset="0"/>
                <a:cs typeface="Helvetica Neue"/>
              </a:rPr>
              <a:t>Staging</a:t>
            </a:r>
            <a:endParaRPr lang="en-US" dirty="0">
              <a:solidFill>
                <a:schemeClr val="bg1"/>
              </a:solidFill>
              <a:ea typeface="Verdana" pitchFamily="34" charset="0"/>
              <a:cs typeface="Helvetica Neue"/>
            </a:endParaRPr>
          </a:p>
        </p:txBody>
      </p:sp>
      <p:pic>
        <p:nvPicPr>
          <p:cNvPr id="25" name="Picture 24"/>
          <p:cNvPicPr>
            <a:picLocks noChangeAspect="1"/>
          </p:cNvPicPr>
          <p:nvPr/>
        </p:nvPicPr>
        <p:blipFill>
          <a:blip r:embed="rId3"/>
          <a:stretch>
            <a:fillRect/>
          </a:stretch>
        </p:blipFill>
        <p:spPr>
          <a:xfrm>
            <a:off x="5110771" y="1217097"/>
            <a:ext cx="953008" cy="1029687"/>
          </a:xfrm>
          <a:prstGeom prst="rect">
            <a:avLst/>
          </a:prstGeom>
        </p:spPr>
      </p:pic>
      <p:pic>
        <p:nvPicPr>
          <p:cNvPr id="26" name="Picture 25"/>
          <p:cNvPicPr>
            <a:picLocks noChangeAspect="1"/>
          </p:cNvPicPr>
          <p:nvPr/>
        </p:nvPicPr>
        <p:blipFill>
          <a:blip r:embed="rId3"/>
          <a:stretch>
            <a:fillRect/>
          </a:stretch>
        </p:blipFill>
        <p:spPr>
          <a:xfrm>
            <a:off x="6237888" y="1214368"/>
            <a:ext cx="953008" cy="1029687"/>
          </a:xfrm>
          <a:prstGeom prst="rect">
            <a:avLst/>
          </a:prstGeom>
        </p:spPr>
      </p:pic>
      <p:pic>
        <p:nvPicPr>
          <p:cNvPr id="27" name="Picture 26"/>
          <p:cNvPicPr>
            <a:picLocks noChangeAspect="1"/>
          </p:cNvPicPr>
          <p:nvPr/>
        </p:nvPicPr>
        <p:blipFill>
          <a:blip r:embed="rId3"/>
          <a:stretch>
            <a:fillRect/>
          </a:stretch>
        </p:blipFill>
        <p:spPr>
          <a:xfrm>
            <a:off x="7381321" y="1214368"/>
            <a:ext cx="953008" cy="1029687"/>
          </a:xfrm>
          <a:prstGeom prst="rect">
            <a:avLst/>
          </a:prstGeom>
        </p:spPr>
      </p:pic>
      <p:pic>
        <p:nvPicPr>
          <p:cNvPr id="28" name="Picture 27"/>
          <p:cNvPicPr>
            <a:picLocks noChangeAspect="1"/>
          </p:cNvPicPr>
          <p:nvPr/>
        </p:nvPicPr>
        <p:blipFill>
          <a:blip r:embed="rId3"/>
          <a:stretch>
            <a:fillRect/>
          </a:stretch>
        </p:blipFill>
        <p:spPr>
          <a:xfrm>
            <a:off x="5117759" y="2429841"/>
            <a:ext cx="953008" cy="1029687"/>
          </a:xfrm>
          <a:prstGeom prst="rect">
            <a:avLst/>
          </a:prstGeom>
        </p:spPr>
      </p:pic>
      <p:pic>
        <p:nvPicPr>
          <p:cNvPr id="29" name="Picture 28"/>
          <p:cNvPicPr>
            <a:picLocks noChangeAspect="1"/>
          </p:cNvPicPr>
          <p:nvPr/>
        </p:nvPicPr>
        <p:blipFill>
          <a:blip r:embed="rId3"/>
          <a:stretch>
            <a:fillRect/>
          </a:stretch>
        </p:blipFill>
        <p:spPr>
          <a:xfrm>
            <a:off x="6244876" y="2427112"/>
            <a:ext cx="953008" cy="1029687"/>
          </a:xfrm>
          <a:prstGeom prst="rect">
            <a:avLst/>
          </a:prstGeom>
        </p:spPr>
      </p:pic>
      <p:pic>
        <p:nvPicPr>
          <p:cNvPr id="30" name="Picture 29"/>
          <p:cNvPicPr>
            <a:picLocks noChangeAspect="1"/>
          </p:cNvPicPr>
          <p:nvPr/>
        </p:nvPicPr>
        <p:blipFill>
          <a:blip r:embed="rId3"/>
          <a:stretch>
            <a:fillRect/>
          </a:stretch>
        </p:blipFill>
        <p:spPr>
          <a:xfrm>
            <a:off x="7388309" y="2427112"/>
            <a:ext cx="953008" cy="1029687"/>
          </a:xfrm>
          <a:prstGeom prst="rect">
            <a:avLst/>
          </a:prstGeom>
        </p:spPr>
      </p:pic>
      <p:sp>
        <p:nvSpPr>
          <p:cNvPr id="31" name="TextBox 30"/>
          <p:cNvSpPr txBox="1"/>
          <p:nvPr/>
        </p:nvSpPr>
        <p:spPr>
          <a:xfrm>
            <a:off x="5506448" y="1837596"/>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sp>
        <p:nvSpPr>
          <p:cNvPr id="32" name="TextBox 31"/>
          <p:cNvSpPr txBox="1"/>
          <p:nvPr/>
        </p:nvSpPr>
        <p:spPr>
          <a:xfrm>
            <a:off x="6635650" y="1837596"/>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sp>
        <p:nvSpPr>
          <p:cNvPr id="33" name="TextBox 32"/>
          <p:cNvSpPr txBox="1"/>
          <p:nvPr/>
        </p:nvSpPr>
        <p:spPr>
          <a:xfrm>
            <a:off x="5506448" y="3051313"/>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sp>
        <p:nvSpPr>
          <p:cNvPr id="34" name="TextBox 33"/>
          <p:cNvSpPr txBox="1"/>
          <p:nvPr/>
        </p:nvSpPr>
        <p:spPr>
          <a:xfrm>
            <a:off x="6635650" y="3051313"/>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sp>
        <p:nvSpPr>
          <p:cNvPr id="35" name="TextBox 34"/>
          <p:cNvSpPr txBox="1"/>
          <p:nvPr/>
        </p:nvSpPr>
        <p:spPr>
          <a:xfrm>
            <a:off x="7778811" y="1837596"/>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sp>
        <p:nvSpPr>
          <p:cNvPr id="36" name="TextBox 35"/>
          <p:cNvSpPr txBox="1"/>
          <p:nvPr/>
        </p:nvSpPr>
        <p:spPr>
          <a:xfrm>
            <a:off x="7778811" y="3051313"/>
            <a:ext cx="502920" cy="184666"/>
          </a:xfrm>
          <a:prstGeom prst="rect">
            <a:avLst/>
          </a:prstGeom>
          <a:noFill/>
        </p:spPr>
        <p:txBody>
          <a:bodyPr wrap="square" lIns="0" tIns="0" rIns="0" bIns="0" rtlCol="0">
            <a:spAutoFit/>
          </a:bodyPr>
          <a:lstStyle/>
          <a:p>
            <a:r>
              <a:rPr lang="en-US" sz="1200" b="1" dirty="0" smtClean="0">
                <a:cs typeface="Arial"/>
              </a:rPr>
              <a:t>Agent</a:t>
            </a:r>
            <a:endParaRPr lang="en-US" sz="1200" b="1" dirty="0">
              <a:cs typeface="Arial"/>
            </a:endParaRPr>
          </a:p>
        </p:txBody>
      </p:sp>
      <p:pic>
        <p:nvPicPr>
          <p:cNvPr id="37" name="Picture 36"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8120" y="1779370"/>
            <a:ext cx="338328" cy="338328"/>
          </a:xfrm>
          <a:prstGeom prst="rect">
            <a:avLst/>
          </a:prstGeom>
        </p:spPr>
      </p:pic>
      <p:pic>
        <p:nvPicPr>
          <p:cNvPr id="38" name="Picture 37"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1311" y="2993087"/>
            <a:ext cx="338328" cy="338328"/>
          </a:xfrm>
          <a:prstGeom prst="rect">
            <a:avLst/>
          </a:prstGeom>
        </p:spPr>
      </p:pic>
      <p:pic>
        <p:nvPicPr>
          <p:cNvPr id="39" name="Picture 38"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8120" y="2993087"/>
            <a:ext cx="338328" cy="338328"/>
          </a:xfrm>
          <a:prstGeom prst="rect">
            <a:avLst/>
          </a:prstGeom>
        </p:spPr>
      </p:pic>
      <p:pic>
        <p:nvPicPr>
          <p:cNvPr id="40" name="Picture 39"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7322" y="1779370"/>
            <a:ext cx="338328" cy="338328"/>
          </a:xfrm>
          <a:prstGeom prst="rect">
            <a:avLst/>
          </a:prstGeom>
        </p:spPr>
      </p:pic>
      <p:pic>
        <p:nvPicPr>
          <p:cNvPr id="41" name="Picture 40"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483" y="2993087"/>
            <a:ext cx="338328" cy="338328"/>
          </a:xfrm>
          <a:prstGeom prst="rect">
            <a:avLst/>
          </a:prstGeom>
        </p:spPr>
      </p:pic>
      <p:pic>
        <p:nvPicPr>
          <p:cNvPr id="42" name="Picture 41" descr="Deployment &amp; Management_OpsWorks Stack.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0483" y="1779370"/>
            <a:ext cx="338328" cy="338328"/>
          </a:xfrm>
          <a:prstGeom prst="rect">
            <a:avLst/>
          </a:prstGeom>
        </p:spPr>
      </p:pic>
      <p:sp>
        <p:nvSpPr>
          <p:cNvPr id="44" name="Rounded Rectangle 43"/>
          <p:cNvSpPr/>
          <p:nvPr/>
        </p:nvSpPr>
        <p:spPr>
          <a:xfrm>
            <a:off x="4953000" y="1047750"/>
            <a:ext cx="3516493" cy="2880360"/>
          </a:xfrm>
          <a:prstGeom prst="roundRect">
            <a:avLst>
              <a:gd name="adj" fmla="val 9818"/>
            </a:avLst>
          </a:prstGeom>
          <a:noFill/>
          <a:ln w="19050">
            <a:solidFill>
              <a:schemeClr val="bg1">
                <a:lumMod val="75000"/>
              </a:schemeClr>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cs typeface="Helvetica Neue"/>
            </a:endParaRPr>
          </a:p>
        </p:txBody>
      </p:sp>
      <p:sp>
        <p:nvSpPr>
          <p:cNvPr id="45" name="TextBox 44"/>
          <p:cNvSpPr txBox="1">
            <a:spLocks noChangeArrowheads="1"/>
          </p:cNvSpPr>
          <p:nvPr/>
        </p:nvSpPr>
        <p:spPr bwMode="auto">
          <a:xfrm>
            <a:off x="5122784" y="3484833"/>
            <a:ext cx="3199779" cy="369332"/>
          </a:xfrm>
          <a:prstGeom prst="rect">
            <a:avLst/>
          </a:prstGeom>
          <a:noFill/>
          <a:ln w="9525">
            <a:noFill/>
            <a:miter lim="800000"/>
            <a:headEnd/>
            <a:tailEnd/>
          </a:ln>
        </p:spPr>
        <p:txBody>
          <a:bodyPr>
            <a:spAutoFit/>
          </a:bodyPr>
          <a:lstStyle/>
          <a:p>
            <a:pPr algn="ctr"/>
            <a:r>
              <a:rPr lang="en-US" dirty="0" smtClean="0">
                <a:solidFill>
                  <a:schemeClr val="bg1"/>
                </a:solidFill>
                <a:ea typeface="Verdana" pitchFamily="34" charset="0"/>
                <a:cs typeface="Helvetica Neue"/>
              </a:rPr>
              <a:t>Production</a:t>
            </a:r>
            <a:endParaRPr lang="en-US" dirty="0">
              <a:solidFill>
                <a:schemeClr val="bg1"/>
              </a:solidFill>
              <a:ea typeface="Verdana" pitchFamily="34" charset="0"/>
              <a:cs typeface="Helvetica Neue"/>
            </a:endParaRPr>
          </a:p>
        </p:txBody>
      </p:sp>
      <p:sp>
        <p:nvSpPr>
          <p:cNvPr id="57" name="TextBox 56"/>
          <p:cNvSpPr txBox="1">
            <a:spLocks noChangeArrowheads="1"/>
          </p:cNvSpPr>
          <p:nvPr/>
        </p:nvSpPr>
        <p:spPr bwMode="auto">
          <a:xfrm>
            <a:off x="5166474" y="877231"/>
            <a:ext cx="1691526" cy="307777"/>
          </a:xfrm>
          <a:prstGeom prst="rect">
            <a:avLst/>
          </a:prstGeom>
          <a:solidFill>
            <a:schemeClr val="bg1">
              <a:lumMod val="10000"/>
            </a:schemeClr>
          </a:solidFill>
          <a:ln w="9525">
            <a:noFill/>
            <a:miter lim="800000"/>
            <a:headEnd/>
            <a:tailEnd/>
          </a:ln>
        </p:spPr>
        <p:txBody>
          <a:bodyPr wrap="none">
            <a:spAutoFit/>
          </a:bodyPr>
          <a:lstStyle/>
          <a:p>
            <a:r>
              <a:rPr lang="en-US" sz="1400" dirty="0" smtClean="0">
                <a:solidFill>
                  <a:schemeClr val="bg1"/>
                </a:solidFill>
                <a:ea typeface="Verdana" pitchFamily="34" charset="0"/>
                <a:cs typeface="Helvetica Neue"/>
              </a:rPr>
              <a:t>Deployment group</a:t>
            </a:r>
            <a:endParaRPr lang="en-US" sz="1400" dirty="0">
              <a:solidFill>
                <a:schemeClr val="bg1"/>
              </a:solidFill>
              <a:ea typeface="Verdana" pitchFamily="34" charset="0"/>
              <a:cs typeface="Helvetica Neue"/>
            </a:endParaRPr>
          </a:p>
        </p:txBody>
      </p:sp>
      <p:sp>
        <p:nvSpPr>
          <p:cNvPr id="58" name="TextBox 57"/>
          <p:cNvSpPr txBox="1">
            <a:spLocks noChangeArrowheads="1"/>
          </p:cNvSpPr>
          <p:nvPr/>
        </p:nvSpPr>
        <p:spPr bwMode="auto">
          <a:xfrm>
            <a:off x="838200" y="867744"/>
            <a:ext cx="1691526" cy="307777"/>
          </a:xfrm>
          <a:prstGeom prst="rect">
            <a:avLst/>
          </a:prstGeom>
          <a:solidFill>
            <a:schemeClr val="bg1">
              <a:lumMod val="10000"/>
            </a:schemeClr>
          </a:solidFill>
          <a:ln w="9525">
            <a:noFill/>
            <a:miter lim="800000"/>
            <a:headEnd/>
            <a:tailEnd/>
          </a:ln>
        </p:spPr>
        <p:txBody>
          <a:bodyPr wrap="none">
            <a:spAutoFit/>
          </a:bodyPr>
          <a:lstStyle/>
          <a:p>
            <a:r>
              <a:rPr lang="en-US" sz="1400" dirty="0" smtClean="0">
                <a:solidFill>
                  <a:schemeClr val="bg1"/>
                </a:solidFill>
                <a:ea typeface="Verdana" pitchFamily="34" charset="0"/>
                <a:cs typeface="Helvetica Neue"/>
              </a:rPr>
              <a:t>Deployment group</a:t>
            </a:r>
            <a:endParaRPr lang="en-US" sz="1400" dirty="0">
              <a:solidFill>
                <a:schemeClr val="bg1"/>
              </a:solidFill>
              <a:ea typeface="Verdana" pitchFamily="34" charset="0"/>
              <a:cs typeface="Helvetica Neue"/>
            </a:endParaRPr>
          </a:p>
        </p:txBody>
      </p:sp>
      <p:sp>
        <p:nvSpPr>
          <p:cNvPr id="59" name="Content Placeholder 2"/>
          <p:cNvSpPr txBox="1">
            <a:spLocks/>
          </p:cNvSpPr>
          <p:nvPr/>
        </p:nvSpPr>
        <p:spPr>
          <a:xfrm>
            <a:off x="609600" y="2952750"/>
            <a:ext cx="4343400" cy="1905000"/>
          </a:xfrm>
          <a:prstGeom prst="rect">
            <a:avLst/>
          </a:prstGeom>
        </p:spPr>
        <p:txBody>
          <a:bodyPr>
            <a:normAutofit/>
          </a:bodyPr>
          <a:lstStyle>
            <a:lvl1pPr marL="342900" indent="-342900" algn="l" defTabSz="457200" rtl="0" eaLnBrk="1" latinLnBrk="0" hangingPunct="1">
              <a:spcBef>
                <a:spcPct val="20000"/>
              </a:spcBef>
              <a:buFont typeface="Arial"/>
              <a:buChar char="•"/>
              <a:defRPr sz="2800" b="0" i="0" kern="1200">
                <a:solidFill>
                  <a:schemeClr val="bg1">
                    <a:lumMod val="85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lumMod val="85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lumMod val="85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lumMod val="85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lumMod val="8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smtClean="0">
                <a:solidFill>
                  <a:schemeClr val="tx1"/>
                </a:solidFill>
              </a:rPr>
              <a:t>Group instances by:</a:t>
            </a:r>
          </a:p>
          <a:p>
            <a:r>
              <a:rPr lang="en-US" sz="2000" dirty="0" smtClean="0">
                <a:solidFill>
                  <a:schemeClr val="tx1"/>
                </a:solidFill>
              </a:rPr>
              <a:t>Auto Scaling group</a:t>
            </a:r>
          </a:p>
          <a:p>
            <a:r>
              <a:rPr lang="en-US" sz="2000" dirty="0" smtClean="0">
                <a:solidFill>
                  <a:schemeClr val="tx1"/>
                </a:solidFill>
              </a:rPr>
              <a:t>Amazon EC2 tag</a:t>
            </a:r>
          </a:p>
          <a:p>
            <a:r>
              <a:rPr lang="en-US" sz="2000" dirty="0" smtClean="0">
                <a:solidFill>
                  <a:schemeClr val="tx1"/>
                </a:solidFill>
              </a:rPr>
              <a:t>On-premises tag</a:t>
            </a:r>
            <a:endParaRPr lang="en-US" sz="2000" dirty="0">
              <a:solidFill>
                <a:schemeClr val="tx1"/>
              </a:solidFill>
            </a:endParaRPr>
          </a:p>
        </p:txBody>
      </p:sp>
    </p:spTree>
    <p:extLst>
      <p:ext uri="{BB962C8B-B14F-4D97-AF65-F5344CB8AC3E}">
        <p14:creationId xmlns:p14="http://schemas.microsoft.com/office/powerpoint/2010/main" val="1133997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3: Deploy!</a:t>
            </a:r>
            <a:endParaRPr lang="en-US" dirty="0"/>
          </a:p>
        </p:txBody>
      </p:sp>
      <p:sp>
        <p:nvSpPr>
          <p:cNvPr id="3" name="Content Placeholder 2"/>
          <p:cNvSpPr>
            <a:spLocks noGrp="1"/>
          </p:cNvSpPr>
          <p:nvPr>
            <p:ph idx="1"/>
          </p:nvPr>
        </p:nvSpPr>
        <p:spPr>
          <a:xfrm>
            <a:off x="2819400" y="971550"/>
            <a:ext cx="5943600" cy="3744108"/>
          </a:xfrm>
        </p:spPr>
        <p:txBody>
          <a:bodyPr>
            <a:normAutofit/>
          </a:bodyPr>
          <a:lstStyle/>
          <a:p>
            <a:pPr marL="0" indent="0">
              <a:buNone/>
            </a:pPr>
            <a:r>
              <a:rPr lang="en-US" sz="1600" dirty="0">
                <a:solidFill>
                  <a:srgbClr val="FDD645"/>
                </a:solidFill>
                <a:latin typeface="Lucida Console"/>
                <a:cs typeface="Lucida Console"/>
              </a:rPr>
              <a:t>aws deploy create-</a:t>
            </a:r>
            <a:r>
              <a:rPr lang="en-US" sz="1600" dirty="0" smtClean="0">
                <a:solidFill>
                  <a:srgbClr val="FDD645"/>
                </a:solidFill>
                <a:latin typeface="Lucida Console"/>
                <a:cs typeface="Lucida Console"/>
              </a:rPr>
              <a:t>deployment  \</a:t>
            </a:r>
          </a:p>
          <a:p>
            <a:pPr marL="0" indent="0">
              <a:buNone/>
            </a:pPr>
            <a:r>
              <a:rPr lang="en-US" sz="1600" dirty="0" smtClean="0">
                <a:solidFill>
                  <a:srgbClr val="FDD645"/>
                </a:solidFill>
                <a:latin typeface="Lucida Console"/>
                <a:cs typeface="Lucida Console"/>
              </a:rPr>
              <a:t>--</a:t>
            </a:r>
            <a:r>
              <a:rPr lang="en-US" sz="1600" dirty="0">
                <a:solidFill>
                  <a:srgbClr val="FDD645"/>
                </a:solidFill>
                <a:latin typeface="Lucida Console"/>
                <a:cs typeface="Lucida Console"/>
              </a:rPr>
              <a:t>application-name </a:t>
            </a:r>
            <a:r>
              <a:rPr lang="en-US" sz="1600" dirty="0" smtClean="0">
                <a:solidFill>
                  <a:srgbClr val="FDD645"/>
                </a:solidFill>
                <a:latin typeface="Lucida Console"/>
                <a:cs typeface="Lucida Console"/>
              </a:rPr>
              <a:t>MyApp  \</a:t>
            </a:r>
          </a:p>
          <a:p>
            <a:pPr marL="0" indent="0">
              <a:buNone/>
            </a:pPr>
            <a:r>
              <a:rPr lang="en-US" sz="1600" dirty="0" smtClean="0">
                <a:solidFill>
                  <a:srgbClr val="FDD645"/>
                </a:solidFill>
                <a:latin typeface="Lucida Console"/>
                <a:cs typeface="Lucida Console"/>
              </a:rPr>
              <a:t>--deployment-group-name TargetGroup  \</a:t>
            </a:r>
          </a:p>
          <a:p>
            <a:pPr marL="0" indent="0">
              <a:buNone/>
            </a:pPr>
            <a:r>
              <a:rPr lang="en-US" sz="1600" dirty="0" smtClean="0">
                <a:solidFill>
                  <a:srgbClr val="FDD645"/>
                </a:solidFill>
                <a:latin typeface="Lucida Console"/>
                <a:cs typeface="Lucida Console"/>
              </a:rPr>
              <a:t>--s3-location</a:t>
            </a:r>
            <a:r>
              <a:rPr lang="en-US" sz="1600" dirty="0">
                <a:solidFill>
                  <a:srgbClr val="FDD645"/>
                </a:solidFill>
                <a:latin typeface="Lucida Console"/>
                <a:cs typeface="Lucida Console"/>
              </a:rPr>
              <a:t> </a:t>
            </a:r>
            <a:r>
              <a:rPr lang="en-US" sz="1600" dirty="0" smtClean="0">
                <a:solidFill>
                  <a:srgbClr val="FDD645"/>
                </a:solidFill>
                <a:latin typeface="Lucida Console"/>
                <a:cs typeface="Lucida Console"/>
              </a:rPr>
              <a:t>bucket=MyBucket,key=MyApp.zip</a:t>
            </a:r>
          </a:p>
        </p:txBody>
      </p:sp>
      <p:pic>
        <p:nvPicPr>
          <p:cNvPr id="4" name="Picture 3"/>
          <p:cNvPicPr>
            <a:picLocks noChangeAspect="1"/>
          </p:cNvPicPr>
          <p:nvPr/>
        </p:nvPicPr>
        <p:blipFill>
          <a:blip r:embed="rId3"/>
          <a:stretch>
            <a:fillRect/>
          </a:stretch>
        </p:blipFill>
        <p:spPr>
          <a:xfrm>
            <a:off x="768350" y="2495550"/>
            <a:ext cx="7607300" cy="2095500"/>
          </a:xfrm>
          <a:prstGeom prst="rect">
            <a:avLst/>
          </a:prstGeom>
        </p:spPr>
      </p:pic>
      <p:sp>
        <p:nvSpPr>
          <p:cNvPr id="5" name="TextBox 4"/>
          <p:cNvSpPr txBox="1">
            <a:spLocks noChangeArrowheads="1"/>
          </p:cNvSpPr>
          <p:nvPr/>
        </p:nvSpPr>
        <p:spPr bwMode="auto">
          <a:xfrm>
            <a:off x="381000" y="971550"/>
            <a:ext cx="2362200" cy="1323439"/>
          </a:xfrm>
          <a:prstGeom prst="rect">
            <a:avLst/>
          </a:prstGeom>
          <a:noFill/>
          <a:ln w="9525">
            <a:noFill/>
            <a:miter lim="800000"/>
            <a:headEnd/>
            <a:tailEnd/>
          </a:ln>
        </p:spPr>
        <p:txBody>
          <a:bodyPr wrap="square">
            <a:spAutoFit/>
          </a:bodyPr>
          <a:lstStyle/>
          <a:p>
            <a:r>
              <a:rPr lang="en-US" sz="2000" dirty="0" smtClean="0">
                <a:ea typeface="Verdana" pitchFamily="34" charset="0"/>
                <a:cs typeface="Arial"/>
              </a:rPr>
              <a:t>AWS CLI &amp; SDKs</a:t>
            </a:r>
          </a:p>
          <a:p>
            <a:r>
              <a:rPr lang="en-US" sz="2000" dirty="0" smtClean="0">
                <a:ea typeface="Verdana" pitchFamily="34" charset="0"/>
                <a:cs typeface="Arial"/>
              </a:rPr>
              <a:t>AWS Console</a:t>
            </a:r>
          </a:p>
          <a:p>
            <a:r>
              <a:rPr lang="en-US" sz="2000" dirty="0" smtClean="0">
                <a:ea typeface="Verdana" pitchFamily="34" charset="0"/>
                <a:cs typeface="Arial"/>
              </a:rPr>
              <a:t>CI / CD Partners</a:t>
            </a:r>
          </a:p>
          <a:p>
            <a:r>
              <a:rPr lang="en-US" sz="2000" dirty="0" smtClean="0">
                <a:ea typeface="Verdana" pitchFamily="34" charset="0"/>
                <a:cs typeface="Arial"/>
              </a:rPr>
              <a:t>GitHub</a:t>
            </a:r>
            <a:endParaRPr lang="en-US" sz="2000" dirty="0">
              <a:ea typeface="Verdana" pitchFamily="34" charset="0"/>
              <a:cs typeface="Arial"/>
            </a:endParaRPr>
          </a:p>
        </p:txBody>
      </p:sp>
    </p:spTree>
    <p:extLst>
      <p:ext uri="{BB962C8B-B14F-4D97-AF65-F5344CB8AC3E}">
        <p14:creationId xmlns:p14="http://schemas.microsoft.com/office/powerpoint/2010/main" val="3278582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Agenda</a:t>
            </a:r>
            <a:endParaRPr lang="en-US" sz="3600" dirty="0"/>
          </a:p>
        </p:txBody>
      </p:sp>
      <p:sp>
        <p:nvSpPr>
          <p:cNvPr id="3" name="Content Placeholder 2"/>
          <p:cNvSpPr>
            <a:spLocks noGrp="1"/>
          </p:cNvSpPr>
          <p:nvPr>
            <p:ph idx="1"/>
          </p:nvPr>
        </p:nvSpPr>
        <p:spPr>
          <a:xfrm>
            <a:off x="340592" y="992093"/>
            <a:ext cx="8205304" cy="3439308"/>
          </a:xfrm>
        </p:spPr>
        <p:txBody>
          <a:bodyPr/>
          <a:lstStyle/>
          <a:p>
            <a:pPr>
              <a:spcAft>
                <a:spcPts val="1200"/>
              </a:spcAft>
            </a:pPr>
            <a:r>
              <a:rPr lang="en-US" dirty="0" smtClean="0"/>
              <a:t>The Amazon DevOps story</a:t>
            </a:r>
          </a:p>
          <a:p>
            <a:r>
              <a:rPr lang="en-US" dirty="0" smtClean="0"/>
              <a:t>New developer tools</a:t>
            </a:r>
          </a:p>
          <a:p>
            <a:pPr lvl="1"/>
            <a:r>
              <a:rPr lang="en-US" sz="2200" dirty="0" smtClean="0"/>
              <a:t>AWS CodeDeploy</a:t>
            </a:r>
          </a:p>
          <a:p>
            <a:pPr lvl="1"/>
            <a:r>
              <a:rPr lang="en-US" sz="2200" dirty="0" smtClean="0"/>
              <a:t>AWS CodePipeline</a:t>
            </a:r>
          </a:p>
          <a:p>
            <a:pPr lvl="1">
              <a:spcAft>
                <a:spcPts val="1200"/>
              </a:spcAft>
            </a:pPr>
            <a:r>
              <a:rPr lang="en-US" sz="2200" dirty="0" smtClean="0"/>
              <a:t>AWS CodeCommit</a:t>
            </a:r>
          </a:p>
          <a:p>
            <a:r>
              <a:rPr lang="en-US" dirty="0" smtClean="0"/>
              <a:t>Summary/Q&amp;A</a:t>
            </a:r>
          </a:p>
          <a:p>
            <a:endParaRPr lang="en-US" dirty="0" smtClean="0"/>
          </a:p>
        </p:txBody>
      </p:sp>
    </p:spTree>
    <p:extLst>
      <p:ext uri="{BB962C8B-B14F-4D97-AF65-F5344CB8AC3E}">
        <p14:creationId xmlns:p14="http://schemas.microsoft.com/office/powerpoint/2010/main" val="1551817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9144000" cy="857250"/>
          </a:xfrm>
        </p:spPr>
        <p:txBody>
          <a:bodyPr>
            <a:normAutofit/>
          </a:bodyPr>
          <a:lstStyle/>
          <a:p>
            <a:r>
              <a:rPr lang="en-US" spc="-100" dirty="0" smtClean="0"/>
              <a:t>Deployment </a:t>
            </a:r>
            <a:r>
              <a:rPr lang="en-US" spc="-100" dirty="0"/>
              <a:t>c</a:t>
            </a:r>
            <a:r>
              <a:rPr lang="en-US" spc="-100" dirty="0" smtClean="0"/>
              <a:t>onfig – Choose speed</a:t>
            </a:r>
            <a:endParaRPr lang="en-US" spc="-100" dirty="0"/>
          </a:p>
        </p:txBody>
      </p:sp>
      <p:sp>
        <p:nvSpPr>
          <p:cNvPr id="4" name="Oval 3"/>
          <p:cNvSpPr/>
          <p:nvPr/>
        </p:nvSpPr>
        <p:spPr>
          <a:xfrm>
            <a:off x="3489749" y="117867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5" name="Oval 4"/>
          <p:cNvSpPr/>
          <p:nvPr/>
        </p:nvSpPr>
        <p:spPr>
          <a:xfrm>
            <a:off x="4099349" y="1178670"/>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6" name="Oval 5"/>
          <p:cNvSpPr/>
          <p:nvPr/>
        </p:nvSpPr>
        <p:spPr>
          <a:xfrm>
            <a:off x="4708949" y="1178670"/>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7" name="Oval 6"/>
          <p:cNvSpPr/>
          <p:nvPr/>
        </p:nvSpPr>
        <p:spPr>
          <a:xfrm>
            <a:off x="5318549" y="1178670"/>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8" name="Oval 7"/>
          <p:cNvSpPr/>
          <p:nvPr/>
        </p:nvSpPr>
        <p:spPr>
          <a:xfrm>
            <a:off x="5928149" y="1178670"/>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9" name="Oval 8"/>
          <p:cNvSpPr/>
          <p:nvPr/>
        </p:nvSpPr>
        <p:spPr>
          <a:xfrm>
            <a:off x="6537749" y="1178670"/>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10" name="Oval 9"/>
          <p:cNvSpPr/>
          <p:nvPr/>
        </p:nvSpPr>
        <p:spPr>
          <a:xfrm>
            <a:off x="7147349" y="1178670"/>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11" name="Oval 10"/>
          <p:cNvSpPr/>
          <p:nvPr/>
        </p:nvSpPr>
        <p:spPr>
          <a:xfrm>
            <a:off x="7756949" y="1178670"/>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20" name="Oval 19"/>
          <p:cNvSpPr/>
          <p:nvPr/>
        </p:nvSpPr>
        <p:spPr>
          <a:xfrm>
            <a:off x="3489749" y="2457606"/>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21" name="Oval 20"/>
          <p:cNvSpPr/>
          <p:nvPr/>
        </p:nvSpPr>
        <p:spPr>
          <a:xfrm>
            <a:off x="4099349" y="2457606"/>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22" name="Oval 21"/>
          <p:cNvSpPr/>
          <p:nvPr/>
        </p:nvSpPr>
        <p:spPr>
          <a:xfrm>
            <a:off x="4708949" y="2457606"/>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23" name="Oval 22"/>
          <p:cNvSpPr/>
          <p:nvPr/>
        </p:nvSpPr>
        <p:spPr>
          <a:xfrm>
            <a:off x="5318549" y="2457606"/>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24" name="Oval 23"/>
          <p:cNvSpPr/>
          <p:nvPr/>
        </p:nvSpPr>
        <p:spPr>
          <a:xfrm>
            <a:off x="5928149" y="2457606"/>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25" name="Oval 24"/>
          <p:cNvSpPr/>
          <p:nvPr/>
        </p:nvSpPr>
        <p:spPr>
          <a:xfrm>
            <a:off x="6537749" y="2457606"/>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26" name="Oval 25"/>
          <p:cNvSpPr/>
          <p:nvPr/>
        </p:nvSpPr>
        <p:spPr>
          <a:xfrm>
            <a:off x="7147349" y="2457606"/>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27" name="Oval 26"/>
          <p:cNvSpPr/>
          <p:nvPr/>
        </p:nvSpPr>
        <p:spPr>
          <a:xfrm>
            <a:off x="7756949" y="2457606"/>
            <a:ext cx="457200" cy="457200"/>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2">
                    <a:lumMod val="60000"/>
                    <a:lumOff val="40000"/>
                  </a:schemeClr>
                </a:solidFill>
                <a:latin typeface="Arial"/>
                <a:cs typeface="Arial"/>
              </a:rPr>
              <a:t>v1</a:t>
            </a:r>
            <a:endParaRPr lang="en-US" sz="1600" dirty="0">
              <a:solidFill>
                <a:schemeClr val="accent2">
                  <a:lumMod val="60000"/>
                  <a:lumOff val="40000"/>
                </a:schemeClr>
              </a:solidFill>
              <a:latin typeface="Arial"/>
              <a:cs typeface="Arial"/>
            </a:endParaRPr>
          </a:p>
        </p:txBody>
      </p:sp>
      <p:sp>
        <p:nvSpPr>
          <p:cNvPr id="28" name="Oval 27"/>
          <p:cNvSpPr/>
          <p:nvPr/>
        </p:nvSpPr>
        <p:spPr>
          <a:xfrm>
            <a:off x="34897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29" name="Oval 28"/>
          <p:cNvSpPr/>
          <p:nvPr/>
        </p:nvSpPr>
        <p:spPr>
          <a:xfrm>
            <a:off x="40993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30" name="Oval 29"/>
          <p:cNvSpPr/>
          <p:nvPr/>
        </p:nvSpPr>
        <p:spPr>
          <a:xfrm>
            <a:off x="47089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31" name="Oval 30"/>
          <p:cNvSpPr/>
          <p:nvPr/>
        </p:nvSpPr>
        <p:spPr>
          <a:xfrm>
            <a:off x="53185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32" name="Oval 31"/>
          <p:cNvSpPr/>
          <p:nvPr/>
        </p:nvSpPr>
        <p:spPr>
          <a:xfrm>
            <a:off x="59281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33" name="Oval 32"/>
          <p:cNvSpPr/>
          <p:nvPr/>
        </p:nvSpPr>
        <p:spPr>
          <a:xfrm>
            <a:off x="65377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34" name="Oval 33"/>
          <p:cNvSpPr/>
          <p:nvPr/>
        </p:nvSpPr>
        <p:spPr>
          <a:xfrm>
            <a:off x="71473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35" name="Oval 34"/>
          <p:cNvSpPr/>
          <p:nvPr/>
        </p:nvSpPr>
        <p:spPr>
          <a:xfrm>
            <a:off x="7756949" y="3660030"/>
            <a:ext cx="457200" cy="457200"/>
          </a:xfrm>
          <a:prstGeom prst="ellipse">
            <a:avLst/>
          </a:prstGeom>
          <a:solidFill>
            <a:schemeClr val="accent4">
              <a:lumMod val="20000"/>
              <a:lumOff val="80000"/>
            </a:schemeClr>
          </a:solidFill>
          <a:ln w="12700">
            <a:solidFill>
              <a:schemeClr val="accent4">
                <a:lumMod val="60000"/>
                <a:lumOff val="40000"/>
              </a:schemeClr>
            </a:solidFill>
          </a:ln>
          <a:effectLst>
            <a:glow rad="1016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smtClean="0">
                <a:solidFill>
                  <a:schemeClr val="accent4">
                    <a:lumMod val="60000"/>
                    <a:lumOff val="40000"/>
                  </a:schemeClr>
                </a:solidFill>
                <a:latin typeface="Arial"/>
                <a:cs typeface="Arial"/>
              </a:rPr>
              <a:t>v2</a:t>
            </a:r>
            <a:endParaRPr lang="en-US" sz="1600" dirty="0">
              <a:solidFill>
                <a:schemeClr val="accent4">
                  <a:lumMod val="60000"/>
                  <a:lumOff val="40000"/>
                </a:schemeClr>
              </a:solidFill>
              <a:latin typeface="Arial"/>
              <a:cs typeface="Arial"/>
            </a:endParaRPr>
          </a:p>
        </p:txBody>
      </p:sp>
      <p:sp>
        <p:nvSpPr>
          <p:cNvPr id="36" name="TextBox 35"/>
          <p:cNvSpPr txBox="1"/>
          <p:nvPr/>
        </p:nvSpPr>
        <p:spPr>
          <a:xfrm>
            <a:off x="758339" y="950070"/>
            <a:ext cx="2743200" cy="914400"/>
          </a:xfrm>
          <a:prstGeom prst="rect">
            <a:avLst/>
          </a:prstGeom>
          <a:noFill/>
        </p:spPr>
        <p:txBody>
          <a:bodyPr wrap="none" rtlCol="0" anchor="ctr" anchorCtr="0">
            <a:noAutofit/>
          </a:bodyPr>
          <a:lstStyle/>
          <a:p>
            <a:r>
              <a:rPr lang="en-US" sz="2400" dirty="0" smtClean="0">
                <a:latin typeface="Arial"/>
                <a:cs typeface="Arial"/>
              </a:rPr>
              <a:t>One at a time</a:t>
            </a:r>
          </a:p>
        </p:txBody>
      </p:sp>
      <p:sp>
        <p:nvSpPr>
          <p:cNvPr id="38" name="TextBox 37"/>
          <p:cNvSpPr txBox="1"/>
          <p:nvPr/>
        </p:nvSpPr>
        <p:spPr>
          <a:xfrm>
            <a:off x="758339" y="2229006"/>
            <a:ext cx="2743200" cy="914400"/>
          </a:xfrm>
          <a:prstGeom prst="rect">
            <a:avLst/>
          </a:prstGeom>
          <a:noFill/>
        </p:spPr>
        <p:txBody>
          <a:bodyPr wrap="none" rtlCol="0" anchor="ctr" anchorCtr="0">
            <a:noAutofit/>
          </a:bodyPr>
          <a:lstStyle/>
          <a:p>
            <a:r>
              <a:rPr lang="en-US" sz="2400" dirty="0" smtClean="0">
                <a:latin typeface="Arial"/>
                <a:cs typeface="Arial"/>
              </a:rPr>
              <a:t>Half at a time</a:t>
            </a:r>
          </a:p>
        </p:txBody>
      </p:sp>
      <p:sp>
        <p:nvSpPr>
          <p:cNvPr id="39" name="TextBox 38"/>
          <p:cNvSpPr txBox="1"/>
          <p:nvPr/>
        </p:nvSpPr>
        <p:spPr>
          <a:xfrm>
            <a:off x="758339" y="3431430"/>
            <a:ext cx="2743200" cy="914400"/>
          </a:xfrm>
          <a:prstGeom prst="rect">
            <a:avLst/>
          </a:prstGeom>
          <a:noFill/>
        </p:spPr>
        <p:txBody>
          <a:bodyPr wrap="none" rtlCol="0" anchor="ctr" anchorCtr="0">
            <a:noAutofit/>
          </a:bodyPr>
          <a:lstStyle/>
          <a:p>
            <a:r>
              <a:rPr lang="en-US" sz="2400" dirty="0" smtClean="0">
                <a:latin typeface="Arial"/>
                <a:cs typeface="Arial"/>
              </a:rPr>
              <a:t>All at once</a:t>
            </a:r>
          </a:p>
        </p:txBody>
      </p:sp>
      <p:cxnSp>
        <p:nvCxnSpPr>
          <p:cNvPr id="40" name="Straight Arrow Connector 39"/>
          <p:cNvCxnSpPr/>
          <p:nvPr/>
        </p:nvCxnSpPr>
        <p:spPr>
          <a:xfrm>
            <a:off x="3718349" y="1788270"/>
            <a:ext cx="6096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547149" y="3067206"/>
            <a:ext cx="24384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327949" y="1788270"/>
            <a:ext cx="6096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937549" y="1788270"/>
            <a:ext cx="6096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547149" y="1788270"/>
            <a:ext cx="6096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6156749" y="1788270"/>
            <a:ext cx="6096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6766349" y="1788270"/>
            <a:ext cx="6096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7375949" y="1788270"/>
            <a:ext cx="609600" cy="0"/>
          </a:xfrm>
          <a:prstGeom prst="straightConnector1">
            <a:avLst/>
          </a:prstGeom>
          <a:ln w="38100">
            <a:solidFill>
              <a:schemeClr val="bg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5309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09550"/>
            <a:ext cx="8763000" cy="857250"/>
          </a:xfrm>
        </p:spPr>
        <p:txBody>
          <a:bodyPr>
            <a:normAutofit fontScale="90000"/>
          </a:bodyPr>
          <a:lstStyle/>
          <a:p>
            <a:r>
              <a:rPr lang="en-US" dirty="0"/>
              <a:t>Rolling </a:t>
            </a:r>
            <a:r>
              <a:rPr lang="en-US" dirty="0" smtClean="0"/>
              <a:t>update </a:t>
            </a:r>
            <a:r>
              <a:rPr lang="en-US" dirty="0"/>
              <a:t>– Deploy without downtime</a:t>
            </a:r>
          </a:p>
        </p:txBody>
      </p:sp>
      <p:sp>
        <p:nvSpPr>
          <p:cNvPr id="5" name="Oval 4"/>
          <p:cNvSpPr/>
          <p:nvPr/>
        </p:nvSpPr>
        <p:spPr>
          <a:xfrm>
            <a:off x="4056186"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v1</a:t>
            </a:r>
            <a:endParaRPr lang="en-US" sz="2400" dirty="0">
              <a:solidFill>
                <a:schemeClr val="accent2">
                  <a:lumMod val="60000"/>
                  <a:lumOff val="40000"/>
                </a:schemeClr>
              </a:solidFill>
              <a:latin typeface="Arial"/>
              <a:cs typeface="Arial"/>
            </a:endParaRPr>
          </a:p>
        </p:txBody>
      </p:sp>
      <p:sp>
        <p:nvSpPr>
          <p:cNvPr id="6" name="Oval 5"/>
          <p:cNvSpPr/>
          <p:nvPr/>
        </p:nvSpPr>
        <p:spPr>
          <a:xfrm>
            <a:off x="2239110"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v1</a:t>
            </a:r>
            <a:endParaRPr lang="en-US" sz="2400" dirty="0">
              <a:solidFill>
                <a:schemeClr val="accent2">
                  <a:lumMod val="60000"/>
                  <a:lumOff val="40000"/>
                </a:schemeClr>
              </a:solidFill>
              <a:latin typeface="Arial"/>
              <a:cs typeface="Arial"/>
            </a:endParaRPr>
          </a:p>
        </p:txBody>
      </p:sp>
      <p:sp>
        <p:nvSpPr>
          <p:cNvPr id="7" name="Oval 6"/>
          <p:cNvSpPr/>
          <p:nvPr/>
        </p:nvSpPr>
        <p:spPr>
          <a:xfrm>
            <a:off x="5873262"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v1</a:t>
            </a:r>
            <a:endParaRPr lang="en-US" sz="2400" dirty="0">
              <a:solidFill>
                <a:schemeClr val="accent2">
                  <a:lumMod val="60000"/>
                  <a:lumOff val="40000"/>
                </a:schemeClr>
              </a:solidFill>
              <a:latin typeface="Arial"/>
              <a:cs typeface="Arial"/>
            </a:endParaRPr>
          </a:p>
        </p:txBody>
      </p:sp>
      <p:sp>
        <p:nvSpPr>
          <p:cNvPr id="2" name="Rectangle 1"/>
          <p:cNvSpPr/>
          <p:nvPr/>
        </p:nvSpPr>
        <p:spPr>
          <a:xfrm>
            <a:off x="3599528" y="1204624"/>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cxnSp>
        <p:nvCxnSpPr>
          <p:cNvPr id="21" name="Elbow Connector 20"/>
          <p:cNvCxnSpPr>
            <a:stCxn id="2" idx="2"/>
            <a:endCxn id="6" idx="0"/>
          </p:cNvCxnSpPr>
          <p:nvPr/>
        </p:nvCxnSpPr>
        <p:spPr>
          <a:xfrm rot="5400000">
            <a:off x="3148579" y="1662282"/>
            <a:ext cx="908538" cy="1818937"/>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2" idx="2"/>
            <a:endCxn id="5" idx="0"/>
          </p:cNvCxnSpPr>
          <p:nvPr/>
        </p:nvCxnSpPr>
        <p:spPr>
          <a:xfrm rot="5400000">
            <a:off x="4057117" y="2570820"/>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2" idx="2"/>
            <a:endCxn id="7" idx="0"/>
          </p:cNvCxnSpPr>
          <p:nvPr/>
        </p:nvCxnSpPr>
        <p:spPr>
          <a:xfrm rot="16200000" flipH="1">
            <a:off x="4965654" y="1664142"/>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9946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Rolling </a:t>
            </a:r>
            <a:r>
              <a:rPr lang="en-US" dirty="0" smtClean="0"/>
              <a:t>update </a:t>
            </a:r>
            <a:r>
              <a:rPr lang="en-US" dirty="0"/>
              <a:t>– Deploy without downtime</a:t>
            </a:r>
          </a:p>
        </p:txBody>
      </p:sp>
      <p:sp>
        <p:nvSpPr>
          <p:cNvPr id="4" name="Oval 3"/>
          <p:cNvSpPr/>
          <p:nvPr/>
        </p:nvSpPr>
        <p:spPr>
          <a:xfrm>
            <a:off x="4056186"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v1</a:t>
            </a:r>
            <a:endParaRPr lang="en-US" sz="2400" dirty="0">
              <a:solidFill>
                <a:schemeClr val="accent2">
                  <a:lumMod val="60000"/>
                  <a:lumOff val="40000"/>
                </a:schemeClr>
              </a:solidFill>
              <a:latin typeface="Arial"/>
              <a:cs typeface="Arial"/>
            </a:endParaRPr>
          </a:p>
        </p:txBody>
      </p:sp>
      <p:sp>
        <p:nvSpPr>
          <p:cNvPr id="5" name="Oval 4"/>
          <p:cNvSpPr/>
          <p:nvPr/>
        </p:nvSpPr>
        <p:spPr>
          <a:xfrm>
            <a:off x="2239110" y="3026019"/>
            <a:ext cx="908538" cy="908538"/>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4">
                    <a:lumMod val="60000"/>
                    <a:lumOff val="40000"/>
                  </a:schemeClr>
                </a:solidFill>
                <a:latin typeface="Arial"/>
                <a:cs typeface="Arial"/>
              </a:rPr>
              <a:t>v2</a:t>
            </a:r>
            <a:endParaRPr lang="en-US" sz="2400" dirty="0">
              <a:solidFill>
                <a:schemeClr val="accent4">
                  <a:lumMod val="60000"/>
                  <a:lumOff val="40000"/>
                </a:schemeClr>
              </a:solidFill>
              <a:latin typeface="Arial"/>
              <a:cs typeface="Arial"/>
            </a:endParaRPr>
          </a:p>
        </p:txBody>
      </p:sp>
      <p:sp>
        <p:nvSpPr>
          <p:cNvPr id="6" name="Oval 5"/>
          <p:cNvSpPr/>
          <p:nvPr/>
        </p:nvSpPr>
        <p:spPr>
          <a:xfrm>
            <a:off x="5873262"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v1</a:t>
            </a:r>
            <a:endParaRPr lang="en-US" sz="2400" dirty="0">
              <a:solidFill>
                <a:schemeClr val="accent2">
                  <a:lumMod val="60000"/>
                  <a:lumOff val="40000"/>
                </a:schemeClr>
              </a:solidFill>
              <a:latin typeface="Arial"/>
              <a:cs typeface="Arial"/>
            </a:endParaRPr>
          </a:p>
        </p:txBody>
      </p:sp>
      <p:cxnSp>
        <p:nvCxnSpPr>
          <p:cNvPr id="10" name="Elbow Connector 9"/>
          <p:cNvCxnSpPr/>
          <p:nvPr/>
        </p:nvCxnSpPr>
        <p:spPr>
          <a:xfrm rot="5400000">
            <a:off x="4057117" y="2570820"/>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4965654" y="1664142"/>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599528" y="1204624"/>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Tree>
    <p:extLst>
      <p:ext uri="{BB962C8B-B14F-4D97-AF65-F5344CB8AC3E}">
        <p14:creationId xmlns:p14="http://schemas.microsoft.com/office/powerpoint/2010/main" val="3383188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Rolling </a:t>
            </a:r>
            <a:r>
              <a:rPr lang="en-US" dirty="0" smtClean="0"/>
              <a:t>update </a:t>
            </a:r>
            <a:r>
              <a:rPr lang="en-US" dirty="0"/>
              <a:t>– Deploy without downtime</a:t>
            </a:r>
          </a:p>
        </p:txBody>
      </p:sp>
      <p:sp>
        <p:nvSpPr>
          <p:cNvPr id="4" name="Oval 3"/>
          <p:cNvSpPr/>
          <p:nvPr/>
        </p:nvSpPr>
        <p:spPr>
          <a:xfrm>
            <a:off x="4056186" y="3026019"/>
            <a:ext cx="908538" cy="908538"/>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4">
                    <a:lumMod val="60000"/>
                    <a:lumOff val="40000"/>
                  </a:schemeClr>
                </a:solidFill>
                <a:latin typeface="Arial"/>
                <a:cs typeface="Arial"/>
              </a:rPr>
              <a:t>v2</a:t>
            </a:r>
            <a:endParaRPr lang="en-US" sz="2400" dirty="0">
              <a:solidFill>
                <a:schemeClr val="accent4">
                  <a:lumMod val="60000"/>
                  <a:lumOff val="40000"/>
                </a:schemeClr>
              </a:solidFill>
              <a:latin typeface="Arial"/>
              <a:cs typeface="Arial"/>
            </a:endParaRPr>
          </a:p>
        </p:txBody>
      </p:sp>
      <p:sp>
        <p:nvSpPr>
          <p:cNvPr id="5" name="Oval 4"/>
          <p:cNvSpPr/>
          <p:nvPr/>
        </p:nvSpPr>
        <p:spPr>
          <a:xfrm>
            <a:off x="2239110"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6" name="Oval 5"/>
          <p:cNvSpPr/>
          <p:nvPr/>
        </p:nvSpPr>
        <p:spPr>
          <a:xfrm>
            <a:off x="5873262"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v1</a:t>
            </a:r>
            <a:endParaRPr lang="en-US" sz="2400" dirty="0">
              <a:solidFill>
                <a:schemeClr val="accent2">
                  <a:lumMod val="60000"/>
                  <a:lumOff val="40000"/>
                </a:schemeClr>
              </a:solidFill>
              <a:latin typeface="Arial"/>
              <a:cs typeface="Arial"/>
            </a:endParaRPr>
          </a:p>
        </p:txBody>
      </p:sp>
      <p:cxnSp>
        <p:nvCxnSpPr>
          <p:cNvPr id="9" name="Elbow Connector 8"/>
          <p:cNvCxnSpPr/>
          <p:nvPr/>
        </p:nvCxnSpPr>
        <p:spPr>
          <a:xfrm rot="5400000">
            <a:off x="3148579" y="1662282"/>
            <a:ext cx="908538" cy="1818937"/>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4965654" y="1664142"/>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599528" y="1204624"/>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Tree>
    <p:extLst>
      <p:ext uri="{BB962C8B-B14F-4D97-AF65-F5344CB8AC3E}">
        <p14:creationId xmlns:p14="http://schemas.microsoft.com/office/powerpoint/2010/main" val="4109306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Rolling </a:t>
            </a:r>
            <a:r>
              <a:rPr lang="en-US" dirty="0" smtClean="0"/>
              <a:t>update </a:t>
            </a:r>
            <a:r>
              <a:rPr lang="en-US" dirty="0"/>
              <a:t>– Deploy without downtime</a:t>
            </a:r>
          </a:p>
        </p:txBody>
      </p:sp>
      <p:sp>
        <p:nvSpPr>
          <p:cNvPr id="6" name="Oval 5"/>
          <p:cNvSpPr/>
          <p:nvPr/>
        </p:nvSpPr>
        <p:spPr>
          <a:xfrm>
            <a:off x="5873262" y="3020117"/>
            <a:ext cx="908538" cy="908538"/>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4">
                    <a:lumMod val="60000"/>
                    <a:lumOff val="40000"/>
                  </a:schemeClr>
                </a:solidFill>
                <a:latin typeface="Arial"/>
                <a:cs typeface="Arial"/>
              </a:rPr>
              <a:t>v2</a:t>
            </a:r>
            <a:endParaRPr lang="en-US" sz="2400" dirty="0">
              <a:solidFill>
                <a:schemeClr val="accent4">
                  <a:lumMod val="60000"/>
                  <a:lumOff val="40000"/>
                </a:schemeClr>
              </a:solidFill>
              <a:latin typeface="Arial"/>
              <a:cs typeface="Arial"/>
            </a:endParaRPr>
          </a:p>
        </p:txBody>
      </p:sp>
      <p:sp>
        <p:nvSpPr>
          <p:cNvPr id="11" name="Oval 10"/>
          <p:cNvSpPr/>
          <p:nvPr/>
        </p:nvSpPr>
        <p:spPr>
          <a:xfrm>
            <a:off x="4056186"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13" name="Oval 12"/>
          <p:cNvSpPr/>
          <p:nvPr/>
        </p:nvSpPr>
        <p:spPr>
          <a:xfrm>
            <a:off x="2239110"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cxnSp>
        <p:nvCxnSpPr>
          <p:cNvPr id="14" name="Elbow Connector 13"/>
          <p:cNvCxnSpPr>
            <a:endCxn id="13" idx="0"/>
          </p:cNvCxnSpPr>
          <p:nvPr/>
        </p:nvCxnSpPr>
        <p:spPr>
          <a:xfrm rot="5400000">
            <a:off x="3148579" y="1662282"/>
            <a:ext cx="908538" cy="1818937"/>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endCxn id="11" idx="0"/>
          </p:cNvCxnSpPr>
          <p:nvPr/>
        </p:nvCxnSpPr>
        <p:spPr>
          <a:xfrm rot="5400000">
            <a:off x="4057117" y="2570820"/>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599528" y="1204624"/>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Tree>
    <p:extLst>
      <p:ext uri="{BB962C8B-B14F-4D97-AF65-F5344CB8AC3E}">
        <p14:creationId xmlns:p14="http://schemas.microsoft.com/office/powerpoint/2010/main" val="36048869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Rolling </a:t>
            </a:r>
            <a:r>
              <a:rPr lang="en-US" dirty="0" smtClean="0"/>
              <a:t>update </a:t>
            </a:r>
            <a:r>
              <a:rPr lang="en-US" dirty="0"/>
              <a:t>– Deploy without downtime</a:t>
            </a:r>
          </a:p>
        </p:txBody>
      </p:sp>
      <p:sp>
        <p:nvSpPr>
          <p:cNvPr id="5" name="Oval 4"/>
          <p:cNvSpPr/>
          <p:nvPr/>
        </p:nvSpPr>
        <p:spPr>
          <a:xfrm>
            <a:off x="4056186"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6" name="Oval 5"/>
          <p:cNvSpPr/>
          <p:nvPr/>
        </p:nvSpPr>
        <p:spPr>
          <a:xfrm>
            <a:off x="2239110"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7" name="Oval 6"/>
          <p:cNvSpPr/>
          <p:nvPr/>
        </p:nvSpPr>
        <p:spPr>
          <a:xfrm>
            <a:off x="5873262"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cxnSp>
        <p:nvCxnSpPr>
          <p:cNvPr id="21" name="Elbow Connector 20"/>
          <p:cNvCxnSpPr>
            <a:endCxn id="6" idx="0"/>
          </p:cNvCxnSpPr>
          <p:nvPr/>
        </p:nvCxnSpPr>
        <p:spPr>
          <a:xfrm rot="5400000">
            <a:off x="3148579" y="1662282"/>
            <a:ext cx="908538" cy="1818937"/>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4057117" y="2570820"/>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4965654" y="1664142"/>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599528" y="1204624"/>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Tree>
    <p:extLst>
      <p:ext uri="{BB962C8B-B14F-4D97-AF65-F5344CB8AC3E}">
        <p14:creationId xmlns:p14="http://schemas.microsoft.com/office/powerpoint/2010/main" val="2441124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Health Tracking – Catch deployment problems</a:t>
            </a:r>
          </a:p>
        </p:txBody>
      </p:sp>
      <p:sp>
        <p:nvSpPr>
          <p:cNvPr id="5" name="Oval 4"/>
          <p:cNvSpPr/>
          <p:nvPr/>
        </p:nvSpPr>
        <p:spPr>
          <a:xfrm>
            <a:off x="4056186"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6" name="Oval 5"/>
          <p:cNvSpPr/>
          <p:nvPr/>
        </p:nvSpPr>
        <p:spPr>
          <a:xfrm>
            <a:off x="2239110"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7" name="Oval 6"/>
          <p:cNvSpPr/>
          <p:nvPr/>
        </p:nvSpPr>
        <p:spPr>
          <a:xfrm>
            <a:off x="5873262"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cxnSp>
        <p:nvCxnSpPr>
          <p:cNvPr id="21" name="Elbow Connector 20"/>
          <p:cNvCxnSpPr>
            <a:endCxn id="6" idx="0"/>
          </p:cNvCxnSpPr>
          <p:nvPr/>
        </p:nvCxnSpPr>
        <p:spPr>
          <a:xfrm rot="5400000">
            <a:off x="3148579" y="1662282"/>
            <a:ext cx="908538" cy="1818937"/>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4057117" y="2570820"/>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4965654" y="1664142"/>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599528" y="1204624"/>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Tree>
    <p:extLst>
      <p:ext uri="{BB962C8B-B14F-4D97-AF65-F5344CB8AC3E}">
        <p14:creationId xmlns:p14="http://schemas.microsoft.com/office/powerpoint/2010/main" val="2618762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Health </a:t>
            </a:r>
            <a:r>
              <a:rPr lang="en-US" dirty="0" smtClean="0"/>
              <a:t>tracking </a:t>
            </a:r>
            <a:r>
              <a:rPr lang="en-US" dirty="0"/>
              <a:t>– Catch deployment problems</a:t>
            </a:r>
          </a:p>
        </p:txBody>
      </p:sp>
      <p:sp>
        <p:nvSpPr>
          <p:cNvPr id="4" name="Oval 3"/>
          <p:cNvSpPr/>
          <p:nvPr/>
        </p:nvSpPr>
        <p:spPr>
          <a:xfrm>
            <a:off x="2239110" y="3026018"/>
            <a:ext cx="908538" cy="908538"/>
          </a:xfrm>
          <a:prstGeom prst="ellipse">
            <a:avLst/>
          </a:prstGeom>
          <a:solidFill>
            <a:schemeClr val="accent5">
              <a:lumMod val="40000"/>
              <a:lumOff val="60000"/>
            </a:schemeClr>
          </a:solidFill>
          <a:ln w="12700">
            <a:solidFill>
              <a:schemeClr val="accent5">
                <a:lumMod val="75000"/>
              </a:schemeClr>
            </a:solidFill>
          </a:ln>
          <a:effectLst>
            <a:glow rad="152400">
              <a:schemeClr val="accent5">
                <a:lumMod val="75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5">
                    <a:lumMod val="75000"/>
                  </a:schemeClr>
                </a:solidFill>
                <a:latin typeface="Arial"/>
                <a:cs typeface="Arial"/>
              </a:rPr>
              <a:t>v3</a:t>
            </a:r>
            <a:endParaRPr lang="en-US" sz="2400" dirty="0">
              <a:solidFill>
                <a:schemeClr val="accent5">
                  <a:lumMod val="75000"/>
                </a:schemeClr>
              </a:solidFill>
              <a:latin typeface="Arial"/>
              <a:cs typeface="Arial"/>
            </a:endParaRPr>
          </a:p>
        </p:txBody>
      </p:sp>
      <p:sp>
        <p:nvSpPr>
          <p:cNvPr id="5" name="Oval 4"/>
          <p:cNvSpPr/>
          <p:nvPr/>
        </p:nvSpPr>
        <p:spPr>
          <a:xfrm>
            <a:off x="4056186" y="3026018"/>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6" name="Oval 5"/>
          <p:cNvSpPr/>
          <p:nvPr/>
        </p:nvSpPr>
        <p:spPr>
          <a:xfrm>
            <a:off x="5873262" y="3026018"/>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cxnSp>
        <p:nvCxnSpPr>
          <p:cNvPr id="10" name="Elbow Connector 9"/>
          <p:cNvCxnSpPr/>
          <p:nvPr/>
        </p:nvCxnSpPr>
        <p:spPr>
          <a:xfrm rot="5400000">
            <a:off x="4057117" y="2570819"/>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4965654" y="1664141"/>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139104" y="3257550"/>
            <a:ext cx="993282" cy="461665"/>
          </a:xfrm>
          <a:prstGeom prst="rect">
            <a:avLst/>
          </a:prstGeom>
          <a:noFill/>
        </p:spPr>
        <p:txBody>
          <a:bodyPr wrap="square" rtlCol="0">
            <a:spAutoFit/>
          </a:bodyPr>
          <a:lstStyle/>
          <a:p>
            <a:pPr algn="ctr"/>
            <a:r>
              <a:rPr lang="en-US" sz="2400" dirty="0" smtClean="0">
                <a:solidFill>
                  <a:schemeClr val="accent5">
                    <a:lumMod val="60000"/>
                    <a:lumOff val="40000"/>
                  </a:schemeClr>
                </a:solidFill>
                <a:latin typeface="Arial"/>
                <a:cs typeface="Arial"/>
              </a:rPr>
              <a:t>Stop</a:t>
            </a:r>
            <a:endParaRPr lang="en-US" sz="2400" dirty="0">
              <a:solidFill>
                <a:schemeClr val="accent5">
                  <a:lumMod val="60000"/>
                  <a:lumOff val="40000"/>
                </a:schemeClr>
              </a:solidFill>
              <a:latin typeface="Arial"/>
              <a:cs typeface="Arial"/>
            </a:endParaRPr>
          </a:p>
        </p:txBody>
      </p:sp>
      <p:sp>
        <p:nvSpPr>
          <p:cNvPr id="13" name="Rectangle 12"/>
          <p:cNvSpPr/>
          <p:nvPr/>
        </p:nvSpPr>
        <p:spPr>
          <a:xfrm>
            <a:off x="3599528" y="1204623"/>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Tree>
    <p:extLst>
      <p:ext uri="{BB962C8B-B14F-4D97-AF65-F5344CB8AC3E}">
        <p14:creationId xmlns:p14="http://schemas.microsoft.com/office/powerpoint/2010/main" val="1551332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Health </a:t>
            </a:r>
            <a:r>
              <a:rPr lang="en-US" dirty="0" smtClean="0"/>
              <a:t>tracking </a:t>
            </a:r>
            <a:r>
              <a:rPr lang="en-US" dirty="0"/>
              <a:t>– Catch deployment problems</a:t>
            </a:r>
          </a:p>
        </p:txBody>
      </p:sp>
      <p:sp>
        <p:nvSpPr>
          <p:cNvPr id="4" name="Oval 3"/>
          <p:cNvSpPr/>
          <p:nvPr/>
        </p:nvSpPr>
        <p:spPr>
          <a:xfrm>
            <a:off x="4056186" y="3020117"/>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5" name="Oval 4"/>
          <p:cNvSpPr/>
          <p:nvPr/>
        </p:nvSpPr>
        <p:spPr>
          <a:xfrm>
            <a:off x="2239110" y="3020117"/>
            <a:ext cx="908538" cy="908538"/>
          </a:xfrm>
          <a:prstGeom prst="ellipse">
            <a:avLst/>
          </a:prstGeom>
          <a:solidFill>
            <a:schemeClr val="accent4">
              <a:lumMod val="20000"/>
              <a:lumOff val="80000"/>
            </a:schemeClr>
          </a:solidFill>
          <a:ln w="12700">
            <a:solidFill>
              <a:schemeClr val="accent4">
                <a:lumMod val="60000"/>
                <a:lumOff val="40000"/>
              </a:schemeClr>
            </a:solidFill>
          </a:ln>
          <a:effectLst>
            <a:glow rad="152400">
              <a:schemeClr val="accent4">
                <a:lumMod val="60000"/>
                <a:lumOff val="40000"/>
                <a:alpha val="5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4">
                    <a:lumMod val="60000"/>
                    <a:lumOff val="40000"/>
                  </a:schemeClr>
                </a:solidFill>
                <a:latin typeface="Arial"/>
                <a:cs typeface="Arial"/>
              </a:rPr>
              <a:t>v2</a:t>
            </a:r>
            <a:endParaRPr lang="en-US" sz="2400" dirty="0">
              <a:solidFill>
                <a:schemeClr val="accent4">
                  <a:lumMod val="60000"/>
                  <a:lumOff val="40000"/>
                </a:schemeClr>
              </a:solidFill>
              <a:latin typeface="Arial"/>
              <a:cs typeface="Arial"/>
            </a:endParaRPr>
          </a:p>
        </p:txBody>
      </p:sp>
      <p:sp>
        <p:nvSpPr>
          <p:cNvPr id="6" name="Oval 5"/>
          <p:cNvSpPr/>
          <p:nvPr/>
        </p:nvSpPr>
        <p:spPr>
          <a:xfrm>
            <a:off x="5873262" y="3020117"/>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cxnSp>
        <p:nvCxnSpPr>
          <p:cNvPr id="10" name="Elbow Connector 9"/>
          <p:cNvCxnSpPr/>
          <p:nvPr/>
        </p:nvCxnSpPr>
        <p:spPr>
          <a:xfrm rot="5400000">
            <a:off x="4057117" y="2564918"/>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6200000" flipH="1">
            <a:off x="4965654" y="1658240"/>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599528" y="1198722"/>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
        <p:nvSpPr>
          <p:cNvPr id="13" name="TextBox 12"/>
          <p:cNvSpPr txBox="1"/>
          <p:nvPr/>
        </p:nvSpPr>
        <p:spPr>
          <a:xfrm>
            <a:off x="1919904" y="2419350"/>
            <a:ext cx="1524000" cy="461665"/>
          </a:xfrm>
          <a:prstGeom prst="rect">
            <a:avLst/>
          </a:prstGeom>
          <a:noFill/>
        </p:spPr>
        <p:txBody>
          <a:bodyPr wrap="square" rtlCol="0">
            <a:spAutoFit/>
          </a:bodyPr>
          <a:lstStyle/>
          <a:p>
            <a:pPr algn="ctr"/>
            <a:r>
              <a:rPr lang="en-US" sz="2400" dirty="0" smtClean="0">
                <a:solidFill>
                  <a:schemeClr val="accent4">
                    <a:lumMod val="60000"/>
                    <a:lumOff val="40000"/>
                  </a:schemeClr>
                </a:solidFill>
                <a:latin typeface="Arial"/>
                <a:cs typeface="Arial"/>
              </a:rPr>
              <a:t>Rollback</a:t>
            </a:r>
            <a:endParaRPr lang="en-US" sz="2400" dirty="0">
              <a:solidFill>
                <a:schemeClr val="accent4">
                  <a:lumMod val="60000"/>
                  <a:lumOff val="40000"/>
                </a:schemeClr>
              </a:solidFill>
              <a:latin typeface="Arial"/>
              <a:cs typeface="Arial"/>
            </a:endParaRPr>
          </a:p>
        </p:txBody>
      </p:sp>
    </p:spTree>
    <p:extLst>
      <p:ext uri="{BB962C8B-B14F-4D97-AF65-F5344CB8AC3E}">
        <p14:creationId xmlns:p14="http://schemas.microsoft.com/office/powerpoint/2010/main" val="5078635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a:t>Health </a:t>
            </a:r>
            <a:r>
              <a:rPr lang="en-US" dirty="0" smtClean="0"/>
              <a:t>tracking </a:t>
            </a:r>
            <a:r>
              <a:rPr lang="en-US" dirty="0"/>
              <a:t>– Catch deployment problems</a:t>
            </a:r>
          </a:p>
        </p:txBody>
      </p:sp>
      <p:sp>
        <p:nvSpPr>
          <p:cNvPr id="5" name="Oval 4"/>
          <p:cNvSpPr/>
          <p:nvPr/>
        </p:nvSpPr>
        <p:spPr>
          <a:xfrm>
            <a:off x="4056186"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6" name="Oval 5"/>
          <p:cNvSpPr/>
          <p:nvPr/>
        </p:nvSpPr>
        <p:spPr>
          <a:xfrm>
            <a:off x="2239110"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sp>
        <p:nvSpPr>
          <p:cNvPr id="7" name="Oval 6"/>
          <p:cNvSpPr/>
          <p:nvPr/>
        </p:nvSpPr>
        <p:spPr>
          <a:xfrm>
            <a:off x="5873262" y="3026019"/>
            <a:ext cx="908538" cy="908538"/>
          </a:xfrm>
          <a:prstGeom prst="ellipse">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accent2">
                    <a:lumMod val="60000"/>
                    <a:lumOff val="40000"/>
                  </a:schemeClr>
                </a:solidFill>
                <a:latin typeface="Arial"/>
                <a:cs typeface="Arial"/>
              </a:rPr>
              <a:t>v2</a:t>
            </a:r>
            <a:endParaRPr lang="en-US" sz="2400" dirty="0">
              <a:solidFill>
                <a:schemeClr val="accent2">
                  <a:lumMod val="60000"/>
                  <a:lumOff val="40000"/>
                </a:schemeClr>
              </a:solidFill>
              <a:latin typeface="Arial"/>
              <a:cs typeface="Arial"/>
            </a:endParaRPr>
          </a:p>
        </p:txBody>
      </p:sp>
      <p:cxnSp>
        <p:nvCxnSpPr>
          <p:cNvPr id="21" name="Elbow Connector 20"/>
          <p:cNvCxnSpPr>
            <a:endCxn id="6" idx="0"/>
          </p:cNvCxnSpPr>
          <p:nvPr/>
        </p:nvCxnSpPr>
        <p:spPr>
          <a:xfrm rot="5400000">
            <a:off x="3148579" y="1662282"/>
            <a:ext cx="908538" cy="1818937"/>
          </a:xfrm>
          <a:prstGeom prst="bentConnector3">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5" idx="0"/>
          </p:cNvCxnSpPr>
          <p:nvPr/>
        </p:nvCxnSpPr>
        <p:spPr>
          <a:xfrm rot="5400000">
            <a:off x="4057117" y="2570820"/>
            <a:ext cx="908538" cy="1861"/>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7" idx="0"/>
          </p:cNvCxnSpPr>
          <p:nvPr/>
        </p:nvCxnSpPr>
        <p:spPr>
          <a:xfrm rot="16200000" flipH="1">
            <a:off x="4965654" y="1664142"/>
            <a:ext cx="908538" cy="1815215"/>
          </a:xfrm>
          <a:prstGeom prst="bentConnector3">
            <a:avLst>
              <a:gd name="adj1" fmla="val 50000"/>
            </a:avLst>
          </a:prstGeom>
          <a:ln w="25400">
            <a:solidFill>
              <a:schemeClr val="bg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599528" y="1204624"/>
            <a:ext cx="1825576" cy="912857"/>
          </a:xfrm>
          <a:prstGeom prst="rect">
            <a:avLst/>
          </a:prstGeom>
          <a:solidFill>
            <a:schemeClr val="accent2">
              <a:lumMod val="20000"/>
              <a:lumOff val="80000"/>
            </a:schemeClr>
          </a:solidFill>
          <a:ln w="12700">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2">
                    <a:lumMod val="60000"/>
                    <a:lumOff val="40000"/>
                  </a:schemeClr>
                </a:solidFill>
                <a:latin typeface="Arial"/>
                <a:cs typeface="Arial"/>
              </a:rPr>
              <a:t>Load Balancer</a:t>
            </a:r>
            <a:endParaRPr lang="en-US" dirty="0">
              <a:solidFill>
                <a:schemeClr val="accent2">
                  <a:lumMod val="60000"/>
                  <a:lumOff val="40000"/>
                </a:schemeClr>
              </a:solidFill>
              <a:latin typeface="Arial"/>
              <a:cs typeface="Arial"/>
            </a:endParaRPr>
          </a:p>
        </p:txBody>
      </p:sp>
    </p:spTree>
    <p:extLst>
      <p:ext uri="{BB962C8B-B14F-4D97-AF65-F5344CB8AC3E}">
        <p14:creationId xmlns:p14="http://schemas.microsoft.com/office/powerpoint/2010/main" val="3263667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Amazon DevOps story</a:t>
            </a:r>
            <a:endParaRPr lang="en-US" dirty="0"/>
          </a:p>
        </p:txBody>
      </p:sp>
      <p:sp>
        <p:nvSpPr>
          <p:cNvPr id="3" name="Rectangle 2"/>
          <p:cNvSpPr/>
          <p:nvPr/>
        </p:nvSpPr>
        <p:spPr>
          <a:xfrm>
            <a:off x="6350" y="4927474"/>
            <a:ext cx="9144000"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rgbClr val="FFFFFF"/>
              </a:solidFill>
            </a:endParaRPr>
          </a:p>
        </p:txBody>
      </p:sp>
    </p:spTree>
    <p:extLst>
      <p:ext uri="{BB962C8B-B14F-4D97-AF65-F5344CB8AC3E}">
        <p14:creationId xmlns:p14="http://schemas.microsoft.com/office/powerpoint/2010/main" val="4174555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4800" y="285750"/>
            <a:ext cx="4572000" cy="4572000"/>
          </a:xfrm>
          <a:prstGeom prst="rect">
            <a:avLst/>
          </a:prstGeom>
        </p:spPr>
      </p:pic>
      <p:sp>
        <p:nvSpPr>
          <p:cNvPr id="6" name="Title 1"/>
          <p:cNvSpPr txBox="1">
            <a:spLocks/>
          </p:cNvSpPr>
          <p:nvPr/>
        </p:nvSpPr>
        <p:spPr>
          <a:xfrm>
            <a:off x="5257800" y="209550"/>
            <a:ext cx="3352800" cy="1371600"/>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i="0" u="none" strike="noStrike" kern="1200" cap="none" spc="0" normalizeH="0" baseline="0" noProof="0" dirty="0" smtClean="0">
                <a:ln>
                  <a:noFill/>
                </a:ln>
                <a:effectLst/>
                <a:uLnTx/>
                <a:uFillTx/>
                <a:latin typeface="Arial"/>
                <a:ea typeface="+mj-ea"/>
                <a:cs typeface="Arial"/>
              </a:rPr>
              <a:t>Demo</a:t>
            </a:r>
            <a:endParaRPr kumimoji="0" lang="en-US" sz="8000" i="0" u="none" strike="noStrike" kern="1200" cap="none" spc="0" normalizeH="0" baseline="0" noProof="0" dirty="0">
              <a:ln>
                <a:noFill/>
              </a:ln>
              <a:effectLst/>
              <a:uLnTx/>
              <a:uFillTx/>
              <a:latin typeface="Arial"/>
              <a:ea typeface="+mj-ea"/>
              <a:cs typeface="Arial"/>
            </a:endParaRPr>
          </a:p>
        </p:txBody>
      </p:sp>
    </p:spTree>
    <p:extLst>
      <p:ext uri="{BB962C8B-B14F-4D97-AF65-F5344CB8AC3E}">
        <p14:creationId xmlns:p14="http://schemas.microsoft.com/office/powerpoint/2010/main" val="29389250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229600" cy="857250"/>
          </a:xfrm>
        </p:spPr>
        <p:txBody>
          <a:bodyPr>
            <a:normAutofit/>
          </a:bodyPr>
          <a:lstStyle/>
          <a:p>
            <a:r>
              <a:rPr lang="en-US" sz="4000" dirty="0" smtClean="0"/>
              <a:t>Product integrations</a:t>
            </a:r>
            <a:endParaRPr lang="en-US" sz="4000" dirty="0"/>
          </a:p>
        </p:txBody>
      </p:sp>
      <p:grpSp>
        <p:nvGrpSpPr>
          <p:cNvPr id="14" name="Group 18"/>
          <p:cNvGrpSpPr>
            <a:grpSpLocks/>
          </p:cNvGrpSpPr>
          <p:nvPr/>
        </p:nvGrpSpPr>
        <p:grpSpPr bwMode="auto">
          <a:xfrm>
            <a:off x="6347250" y="1047750"/>
            <a:ext cx="2644349" cy="745842"/>
            <a:chOff x="6019800" y="1047750"/>
            <a:chExt cx="3124200" cy="937260"/>
          </a:xfrm>
        </p:grpSpPr>
        <p:pic>
          <p:nvPicPr>
            <p:cNvPr id="15" name="Picture 5" descr="http://www.hack.institute/events/connected-car/img/github-logo-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0" y="1047750"/>
              <a:ext cx="2286000" cy="9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https://cdn2.iconfinder.com/data/icons/windows-8-metro-style/256/github.png"/>
            <p:cNvPicPr>
              <a:picLocks noChangeAspect="1" noChangeArrowheads="1"/>
            </p:cNvPicPr>
            <p:nvPr/>
          </p:nvPicPr>
          <p:blipFill>
            <a:blip r:embed="rId3" cstate="print">
              <a:lum bright="14000"/>
              <a:extLst>
                <a:ext uri="{28A0092B-C50C-407E-A947-70E740481C1C}">
                  <a14:useLocalDpi xmlns:a14="http://schemas.microsoft.com/office/drawing/2010/main" val="0"/>
                </a:ext>
              </a:extLst>
            </a:blip>
            <a:srcRect/>
            <a:stretch>
              <a:fillRect/>
            </a:stretch>
          </p:blipFill>
          <p:spPr bwMode="auto">
            <a:xfrm>
              <a:off x="6019800" y="10477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Picture 11" descr="https://s3.amazonaws.com/awsmp-logos/SolanoLogo_RGB_2c.png"/>
          <p:cNvPicPr>
            <a:picLocks noChangeAspect="1" noChangeArrowheads="1"/>
          </p:cNvPicPr>
          <p:nvPr/>
        </p:nvPicPr>
        <p:blipFill>
          <a:blip r:embed="rId4" cstate="print">
            <a:lum bright="10000"/>
            <a:extLst>
              <a:ext uri="{28A0092B-C50C-407E-A947-70E740481C1C}">
                <a14:useLocalDpi xmlns:a14="http://schemas.microsoft.com/office/drawing/2010/main" val="0"/>
              </a:ext>
            </a:extLst>
          </a:blip>
          <a:srcRect/>
          <a:stretch>
            <a:fillRect/>
          </a:stretch>
        </p:blipFill>
        <p:spPr bwMode="auto">
          <a:xfrm>
            <a:off x="6533870" y="2948498"/>
            <a:ext cx="2305329" cy="137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3" descr="https://www.addteq.com/images/AtlassianPartnersLogo.png"/>
          <p:cNvPicPr>
            <a:picLocks noChangeAspect="1" noChangeArrowheads="1"/>
          </p:cNvPicPr>
          <p:nvPr/>
        </p:nvPicPr>
        <p:blipFill>
          <a:blip r:embed="rId5" cstate="print">
            <a:lum bright="8000"/>
            <a:extLst>
              <a:ext uri="{28A0092B-C50C-407E-A947-70E740481C1C}">
                <a14:useLocalDpi xmlns:a14="http://schemas.microsoft.com/office/drawing/2010/main" val="0"/>
              </a:ext>
            </a:extLst>
          </a:blip>
          <a:srcRect/>
          <a:stretch>
            <a:fillRect/>
          </a:stretch>
        </p:blipFill>
        <p:spPr bwMode="auto">
          <a:xfrm>
            <a:off x="304800" y="895350"/>
            <a:ext cx="2779955" cy="86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descr="http://d0.awsstatic.com/product-marketing/CodeDeploy/Partners/circleci.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248150"/>
            <a:ext cx="2576546" cy="54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7" descr="https://d1089v03p3mzyq.cloudfront.net/assets/website/logo-73166161e2b9ba87ac3cac428138ada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486150"/>
            <a:ext cx="2712153" cy="65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17"/>
          <p:cNvGrpSpPr>
            <a:grpSpLocks/>
          </p:cNvGrpSpPr>
          <p:nvPr/>
        </p:nvGrpSpPr>
        <p:grpSpPr bwMode="auto">
          <a:xfrm>
            <a:off x="4079312" y="819150"/>
            <a:ext cx="1559488" cy="1762899"/>
            <a:chOff x="3810000" y="2190750"/>
            <a:chExt cx="2057400" cy="2209800"/>
          </a:xfrm>
        </p:grpSpPr>
        <p:pic>
          <p:nvPicPr>
            <p:cNvPr id="23" name="Picture 19" descr="http://www.unixstickers.com/image/cache/data/stickers/jenkins/Jenkins.sh-600x6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86200" y="219075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1" descr="https://www.scm-manager.com/wp-content/uploads/2013/07/logo_jenkins.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rcRect l="26666"/>
            <a:stretch>
              <a:fillRect/>
            </a:stretch>
          </p:blipFill>
          <p:spPr bwMode="auto">
            <a:xfrm>
              <a:off x="3810000" y="3498264"/>
              <a:ext cx="2057400" cy="90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23" descr="http://i.imgur.com/u6mt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67200" y="2934689"/>
            <a:ext cx="1375852" cy="108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http://puppetlabs.com/wp-content/uploads/2010/12/PL_logo_horizontal_RGB_lg.png"/>
          <p:cNvPicPr>
            <a:picLocks noChangeAspect="1" noChangeArrowheads="1"/>
          </p:cNvPicPr>
          <p:nvPr/>
        </p:nvPicPr>
        <p:blipFill>
          <a:blip r:embed="rId11" cstate="print">
            <a:lum bright="8000"/>
            <a:extLst>
              <a:ext uri="{28A0092B-C50C-407E-A947-70E740481C1C}">
                <a14:useLocalDpi xmlns:a14="http://schemas.microsoft.com/office/drawing/2010/main" val="0"/>
              </a:ext>
            </a:extLst>
          </a:blip>
          <a:srcRect/>
          <a:stretch>
            <a:fillRect/>
          </a:stretch>
        </p:blipFill>
        <p:spPr bwMode="auto">
          <a:xfrm>
            <a:off x="6597826" y="2190750"/>
            <a:ext cx="2206449" cy="638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7" descr="http://www.ansible.com/hs-fs/hub/330046/file-764918161-png/Official_Logos/ansible_logo_black_square.png"/>
          <p:cNvPicPr>
            <a:picLocks noChangeAspect="1" noChangeArrowheads="1"/>
          </p:cNvPicPr>
          <p:nvPr/>
        </p:nvPicPr>
        <p:blipFill>
          <a:blip r:embed="rId12" cstate="print">
            <a:lum bright="46000"/>
            <a:extLst>
              <a:ext uri="{28A0092B-C50C-407E-A947-70E740481C1C}">
                <a14:useLocalDpi xmlns:a14="http://schemas.microsoft.com/office/drawing/2010/main" val="0"/>
              </a:ext>
            </a:extLst>
          </a:blip>
          <a:srcRect/>
          <a:stretch>
            <a:fillRect/>
          </a:stretch>
        </p:blipFill>
        <p:spPr bwMode="auto">
          <a:xfrm>
            <a:off x="2362200" y="1926821"/>
            <a:ext cx="1406929" cy="140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9" descr="http://static.squarespace.com/static/524cf70fe4b05018590c3fb3/t/5265eaa1e4b01993102bcec0/1419410767341/?format=1000w"/>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388" y="4175124"/>
            <a:ext cx="2847757" cy="63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1" descr="https://www.cloudbees.com/sites/default/files/cloudbees-logo-website.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9418" y="285750"/>
            <a:ext cx="3220682" cy="406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9" descr="http://6ftdan.com/wp-content/uploads/2014/12/travis-logo.png"/>
          <p:cNvPicPr>
            <a:picLocks noChangeAspect="1" noChangeArrowheads="1"/>
          </p:cNvPicPr>
          <p:nvPr/>
        </p:nvPicPr>
        <p:blipFill>
          <a:blip r:embed="rId15" cstate="print"/>
          <a:srcRect/>
          <a:stretch>
            <a:fillRect/>
          </a:stretch>
        </p:blipFill>
        <p:spPr bwMode="auto">
          <a:xfrm>
            <a:off x="228600" y="2190750"/>
            <a:ext cx="1695095" cy="838200"/>
          </a:xfrm>
          <a:prstGeom prst="rect">
            <a:avLst/>
          </a:prstGeom>
          <a:noFill/>
          <a:effectLst>
            <a:softEdge rad="63500"/>
          </a:effectLst>
        </p:spPr>
      </p:pic>
    </p:spTree>
    <p:extLst>
      <p:ext uri="{BB962C8B-B14F-4D97-AF65-F5344CB8AC3E}">
        <p14:creationId xmlns:p14="http://schemas.microsoft.com/office/powerpoint/2010/main" val="10717252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AWS CodePipeline</a:t>
            </a:r>
            <a:endParaRPr lang="en-US" dirty="0"/>
          </a:p>
        </p:txBody>
      </p:sp>
      <p:sp>
        <p:nvSpPr>
          <p:cNvPr id="3" name="Rectangle 2"/>
          <p:cNvSpPr/>
          <p:nvPr/>
        </p:nvSpPr>
        <p:spPr>
          <a:xfrm>
            <a:off x="6350" y="4927474"/>
            <a:ext cx="9144000"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rgbClr val="FFFFFF"/>
              </a:solidFill>
            </a:endParaRPr>
          </a:p>
        </p:txBody>
      </p:sp>
    </p:spTree>
    <p:extLst>
      <p:ext uri="{BB962C8B-B14F-4D97-AF65-F5344CB8AC3E}">
        <p14:creationId xmlns:p14="http://schemas.microsoft.com/office/powerpoint/2010/main" val="1426313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ck_Gea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244" y="1294957"/>
            <a:ext cx="1828800" cy="1828800"/>
          </a:xfrm>
          <a:prstGeom prst="rect">
            <a:avLst/>
          </a:prstGeom>
        </p:spPr>
      </p:pic>
      <p:sp>
        <p:nvSpPr>
          <p:cNvPr id="7" name="Title 1"/>
          <p:cNvSpPr>
            <a:spLocks noGrp="1"/>
          </p:cNvSpPr>
          <p:nvPr>
            <p:ph type="title"/>
          </p:nvPr>
        </p:nvSpPr>
        <p:spPr>
          <a:xfrm>
            <a:off x="304800" y="285750"/>
            <a:ext cx="8205304" cy="857250"/>
          </a:xfrm>
        </p:spPr>
        <p:txBody>
          <a:bodyPr>
            <a:normAutofit fontScale="90000"/>
          </a:bodyPr>
          <a:lstStyle/>
          <a:p>
            <a:r>
              <a:rPr lang="en-US" dirty="0" smtClean="0"/>
              <a:t>Why use a release automation service?</a:t>
            </a:r>
            <a:endParaRPr lang="en-US" dirty="0"/>
          </a:p>
        </p:txBody>
      </p:sp>
      <p:sp>
        <p:nvSpPr>
          <p:cNvPr id="8" name="TextBox 7"/>
          <p:cNvSpPr txBox="1"/>
          <p:nvPr/>
        </p:nvSpPr>
        <p:spPr>
          <a:xfrm>
            <a:off x="1053546" y="3065443"/>
            <a:ext cx="1637500" cy="954107"/>
          </a:xfrm>
          <a:prstGeom prst="rect">
            <a:avLst/>
          </a:prstGeom>
          <a:noFill/>
        </p:spPr>
        <p:txBody>
          <a:bodyPr wrap="none" rtlCol="0">
            <a:spAutoFit/>
          </a:bodyPr>
          <a:lstStyle/>
          <a:p>
            <a:pPr algn="ctr"/>
            <a:r>
              <a:rPr lang="en-US" sz="2800" dirty="0" smtClean="0"/>
              <a:t>Automate</a:t>
            </a:r>
          </a:p>
          <a:p>
            <a:pPr algn="ctr"/>
            <a:r>
              <a:rPr lang="en-US" sz="2800" dirty="0" smtClean="0"/>
              <a:t>workflow</a:t>
            </a:r>
            <a:endParaRPr lang="en-US" sz="2800" dirty="0"/>
          </a:p>
        </p:txBody>
      </p:sp>
      <p:sp>
        <p:nvSpPr>
          <p:cNvPr id="9" name="TextBox 8"/>
          <p:cNvSpPr txBox="1"/>
          <p:nvPr/>
        </p:nvSpPr>
        <p:spPr>
          <a:xfrm>
            <a:off x="3856997" y="3065443"/>
            <a:ext cx="1302087" cy="954107"/>
          </a:xfrm>
          <a:prstGeom prst="rect">
            <a:avLst/>
          </a:prstGeom>
          <a:noFill/>
        </p:spPr>
        <p:txBody>
          <a:bodyPr wrap="none" rtlCol="0">
            <a:spAutoFit/>
          </a:bodyPr>
          <a:lstStyle/>
          <a:p>
            <a:pPr algn="ctr"/>
            <a:r>
              <a:rPr lang="en-US" sz="2800" dirty="0"/>
              <a:t>Release</a:t>
            </a:r>
          </a:p>
          <a:p>
            <a:pPr algn="ctr"/>
            <a:r>
              <a:rPr lang="en-US" sz="2800" dirty="0"/>
              <a:t>quickly</a:t>
            </a:r>
          </a:p>
        </p:txBody>
      </p:sp>
      <p:sp>
        <p:nvSpPr>
          <p:cNvPr id="10" name="TextBox 9"/>
          <p:cNvSpPr txBox="1"/>
          <p:nvPr/>
        </p:nvSpPr>
        <p:spPr>
          <a:xfrm>
            <a:off x="6610836" y="3065443"/>
            <a:ext cx="1180131" cy="954107"/>
          </a:xfrm>
          <a:prstGeom prst="rect">
            <a:avLst/>
          </a:prstGeom>
          <a:noFill/>
        </p:spPr>
        <p:txBody>
          <a:bodyPr wrap="none" rtlCol="0">
            <a:spAutoFit/>
          </a:bodyPr>
          <a:lstStyle/>
          <a:p>
            <a:pPr algn="ctr"/>
            <a:r>
              <a:rPr lang="en-US" sz="2800" dirty="0"/>
              <a:t>Ensure</a:t>
            </a:r>
          </a:p>
          <a:p>
            <a:pPr algn="ctr"/>
            <a:r>
              <a:rPr lang="en-US" sz="2800" dirty="0" smtClean="0"/>
              <a:t>quality</a:t>
            </a:r>
            <a:endParaRPr lang="en-US" sz="2800" dirty="0"/>
          </a:p>
        </p:txBody>
      </p:sp>
      <p:pic>
        <p:nvPicPr>
          <p:cNvPr id="11" name="Picture 10" descr="Deck_Magnify-Cod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5434" y="1294957"/>
            <a:ext cx="1828800" cy="1828800"/>
          </a:xfrm>
          <a:prstGeom prst="rect">
            <a:avLst/>
          </a:prstGeom>
        </p:spPr>
      </p:pic>
      <p:pic>
        <p:nvPicPr>
          <p:cNvPr id="12" name="Picture 11" descr="Deck_Rocke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7078" y="1294957"/>
            <a:ext cx="1828800" cy="1828800"/>
          </a:xfrm>
          <a:prstGeom prst="rect">
            <a:avLst/>
          </a:prstGeom>
        </p:spPr>
      </p:pic>
    </p:spTree>
    <p:extLst>
      <p:ext uri="{BB962C8B-B14F-4D97-AF65-F5344CB8AC3E}">
        <p14:creationId xmlns:p14="http://schemas.microsoft.com/office/powerpoint/2010/main" val="1487962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CodePipeline</a:t>
            </a:r>
            <a:endParaRPr lang="en-US" dirty="0"/>
          </a:p>
        </p:txBody>
      </p:sp>
      <p:sp>
        <p:nvSpPr>
          <p:cNvPr id="3" name="Content Placeholder 2"/>
          <p:cNvSpPr>
            <a:spLocks noGrp="1"/>
          </p:cNvSpPr>
          <p:nvPr>
            <p:ph idx="1"/>
          </p:nvPr>
        </p:nvSpPr>
        <p:spPr>
          <a:xfrm>
            <a:off x="381000" y="3257550"/>
            <a:ext cx="8205304" cy="1440115"/>
          </a:xfrm>
        </p:spPr>
        <p:txBody>
          <a:bodyPr>
            <a:normAutofit/>
          </a:bodyPr>
          <a:lstStyle/>
          <a:p>
            <a:r>
              <a:rPr lang="en-US" sz="2400" dirty="0"/>
              <a:t>C</a:t>
            </a:r>
            <a:r>
              <a:rPr lang="en-US" sz="2400" dirty="0" smtClean="0"/>
              <a:t>ustomizable workflow engine</a:t>
            </a:r>
          </a:p>
          <a:p>
            <a:r>
              <a:rPr lang="en-US" sz="2400" dirty="0" smtClean="0"/>
              <a:t>Integrate with partner and custom systems</a:t>
            </a:r>
          </a:p>
          <a:p>
            <a:r>
              <a:rPr lang="en-US" sz="2400" dirty="0"/>
              <a:t>V</a:t>
            </a:r>
            <a:r>
              <a:rPr lang="en-US" sz="2400" dirty="0" smtClean="0"/>
              <a:t>isual editor and status</a:t>
            </a:r>
            <a:endParaRPr lang="en-US" sz="2400" dirty="0"/>
          </a:p>
        </p:txBody>
      </p:sp>
      <p:sp>
        <p:nvSpPr>
          <p:cNvPr id="4" name="TextBox 3"/>
          <p:cNvSpPr txBox="1"/>
          <p:nvPr/>
        </p:nvSpPr>
        <p:spPr>
          <a:xfrm>
            <a:off x="381000" y="819150"/>
            <a:ext cx="7522861" cy="400110"/>
          </a:xfrm>
          <a:prstGeom prst="rect">
            <a:avLst/>
          </a:prstGeom>
          <a:noFill/>
        </p:spPr>
        <p:txBody>
          <a:bodyPr wrap="none" rtlCol="0">
            <a:spAutoFit/>
          </a:bodyPr>
          <a:lstStyle/>
          <a:p>
            <a:r>
              <a:rPr lang="en-US" sz="2000" i="1" dirty="0" smtClean="0">
                <a:solidFill>
                  <a:schemeClr val="accent5"/>
                </a:solidFill>
              </a:rPr>
              <a:t>Continuous delivery and release automation, just like Amazon</a:t>
            </a:r>
          </a:p>
        </p:txBody>
      </p:sp>
      <p:cxnSp>
        <p:nvCxnSpPr>
          <p:cNvPr id="16" name="Straight Arrow Connector 15"/>
          <p:cNvCxnSpPr>
            <a:stCxn id="5" idx="6"/>
            <a:endCxn id="6" idx="2"/>
          </p:cNvCxnSpPr>
          <p:nvPr/>
        </p:nvCxnSpPr>
        <p:spPr>
          <a:xfrm>
            <a:off x="944880" y="1626326"/>
            <a:ext cx="764510" cy="0"/>
          </a:xfrm>
          <a:prstGeom prst="straightConnector1">
            <a:avLst/>
          </a:prstGeom>
          <a:ln w="63500">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6"/>
            <a:endCxn id="7" idx="2"/>
          </p:cNvCxnSpPr>
          <p:nvPr/>
        </p:nvCxnSpPr>
        <p:spPr>
          <a:xfrm>
            <a:off x="1892270" y="1626326"/>
            <a:ext cx="1472980" cy="0"/>
          </a:xfrm>
          <a:prstGeom prst="straightConnector1">
            <a:avLst/>
          </a:prstGeom>
          <a:ln w="63500">
            <a:tailEnd type="arrow"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6"/>
            <a:endCxn id="46" idx="2"/>
          </p:cNvCxnSpPr>
          <p:nvPr/>
        </p:nvCxnSpPr>
        <p:spPr>
          <a:xfrm>
            <a:off x="3548130" y="1626326"/>
            <a:ext cx="1374864" cy="0"/>
          </a:xfrm>
          <a:prstGeom prst="straightConnector1">
            <a:avLst/>
          </a:prstGeom>
          <a:ln w="63500">
            <a:tailEnd type="arrow" w="sm" len="sm"/>
          </a:ln>
          <a:effectLst/>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762000" y="1534886"/>
            <a:ext cx="182880" cy="18288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p:cNvSpPr/>
          <p:nvPr/>
        </p:nvSpPr>
        <p:spPr>
          <a:xfrm>
            <a:off x="1709390" y="1534886"/>
            <a:ext cx="182880" cy="18288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p:cNvSpPr/>
          <p:nvPr/>
        </p:nvSpPr>
        <p:spPr>
          <a:xfrm>
            <a:off x="3365250" y="1534886"/>
            <a:ext cx="182880" cy="18288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1619385" y="1729085"/>
            <a:ext cx="816249" cy="461665"/>
          </a:xfrm>
          <a:prstGeom prst="rect">
            <a:avLst/>
          </a:prstGeom>
          <a:noFill/>
        </p:spPr>
        <p:txBody>
          <a:bodyPr wrap="none" rtlCol="0">
            <a:spAutoFit/>
          </a:bodyPr>
          <a:lstStyle/>
          <a:p>
            <a:r>
              <a:rPr lang="en-US" sz="2400" u="sng" dirty="0" smtClean="0">
                <a:cs typeface="Arial"/>
              </a:rPr>
              <a:t>Build</a:t>
            </a:r>
          </a:p>
        </p:txBody>
      </p:sp>
      <p:sp>
        <p:nvSpPr>
          <p:cNvPr id="32" name="TextBox 31"/>
          <p:cNvSpPr txBox="1"/>
          <p:nvPr/>
        </p:nvSpPr>
        <p:spPr>
          <a:xfrm>
            <a:off x="1620953" y="2172677"/>
            <a:ext cx="1231171" cy="697627"/>
          </a:xfrm>
          <a:prstGeom prst="rect">
            <a:avLst/>
          </a:prstGeom>
          <a:noFill/>
        </p:spPr>
        <p:txBody>
          <a:bodyPr wrap="none" rtlCol="0">
            <a:spAutoFit/>
          </a:bodyPr>
          <a:lstStyle/>
          <a:p>
            <a:pPr>
              <a:spcAft>
                <a:spcPts val="400"/>
              </a:spcAft>
            </a:pPr>
            <a:r>
              <a:rPr lang="en-US" dirty="0" smtClean="0">
                <a:cs typeface="Arial"/>
              </a:rPr>
              <a:t>1) Build</a:t>
            </a:r>
          </a:p>
          <a:p>
            <a:pPr>
              <a:spcAft>
                <a:spcPts val="400"/>
              </a:spcAft>
            </a:pPr>
            <a:r>
              <a:rPr lang="en-US" dirty="0" smtClean="0">
                <a:cs typeface="Arial"/>
              </a:rPr>
              <a:t>2) Unit test</a:t>
            </a:r>
          </a:p>
        </p:txBody>
      </p:sp>
      <p:sp>
        <p:nvSpPr>
          <p:cNvPr id="39" name="TextBox 38"/>
          <p:cNvSpPr txBox="1"/>
          <p:nvPr/>
        </p:nvSpPr>
        <p:spPr>
          <a:xfrm>
            <a:off x="3276813" y="2202418"/>
            <a:ext cx="1082732" cy="697627"/>
          </a:xfrm>
          <a:prstGeom prst="rect">
            <a:avLst/>
          </a:prstGeom>
          <a:noFill/>
        </p:spPr>
        <p:txBody>
          <a:bodyPr wrap="none" rtlCol="0">
            <a:spAutoFit/>
          </a:bodyPr>
          <a:lstStyle/>
          <a:p>
            <a:pPr>
              <a:spcAft>
                <a:spcPts val="400"/>
              </a:spcAft>
            </a:pPr>
            <a:r>
              <a:rPr lang="en-US" dirty="0" smtClean="0">
                <a:cs typeface="Arial"/>
              </a:rPr>
              <a:t>1)</a:t>
            </a:r>
            <a:r>
              <a:rPr lang="en-US" dirty="0">
                <a:cs typeface="Arial"/>
              </a:rPr>
              <a:t> D</a:t>
            </a:r>
            <a:r>
              <a:rPr lang="en-US" dirty="0" smtClean="0">
                <a:cs typeface="Arial"/>
              </a:rPr>
              <a:t>eploy</a:t>
            </a:r>
          </a:p>
          <a:p>
            <a:pPr>
              <a:spcAft>
                <a:spcPts val="400"/>
              </a:spcAft>
            </a:pPr>
            <a:r>
              <a:rPr lang="en-US" dirty="0" smtClean="0">
                <a:cs typeface="Arial"/>
              </a:rPr>
              <a:t>2) UI test</a:t>
            </a:r>
          </a:p>
        </p:txBody>
      </p:sp>
      <p:sp>
        <p:nvSpPr>
          <p:cNvPr id="43" name="TextBox 42"/>
          <p:cNvSpPr txBox="1"/>
          <p:nvPr/>
        </p:nvSpPr>
        <p:spPr>
          <a:xfrm>
            <a:off x="274152" y="1729085"/>
            <a:ext cx="1036181" cy="461665"/>
          </a:xfrm>
          <a:prstGeom prst="rect">
            <a:avLst/>
          </a:prstGeom>
          <a:noFill/>
        </p:spPr>
        <p:txBody>
          <a:bodyPr wrap="none" rtlCol="0">
            <a:spAutoFit/>
          </a:bodyPr>
          <a:lstStyle/>
          <a:p>
            <a:r>
              <a:rPr lang="en-US" sz="2400" dirty="0" smtClean="0">
                <a:cs typeface="Arial"/>
              </a:rPr>
              <a:t>Source</a:t>
            </a:r>
          </a:p>
        </p:txBody>
      </p:sp>
      <p:sp>
        <p:nvSpPr>
          <p:cNvPr id="44" name="TextBox 43"/>
          <p:cNvSpPr txBox="1"/>
          <p:nvPr/>
        </p:nvSpPr>
        <p:spPr>
          <a:xfrm>
            <a:off x="3276600" y="1729085"/>
            <a:ext cx="749885" cy="461665"/>
          </a:xfrm>
          <a:prstGeom prst="rect">
            <a:avLst/>
          </a:prstGeom>
          <a:noFill/>
        </p:spPr>
        <p:txBody>
          <a:bodyPr wrap="none" rtlCol="0">
            <a:spAutoFit/>
          </a:bodyPr>
          <a:lstStyle/>
          <a:p>
            <a:r>
              <a:rPr lang="en-US" sz="2400" u="sng" dirty="0" smtClean="0">
                <a:cs typeface="Arial"/>
              </a:rPr>
              <a:t>Beta</a:t>
            </a:r>
          </a:p>
        </p:txBody>
      </p:sp>
      <p:sp>
        <p:nvSpPr>
          <p:cNvPr id="45" name="TextBox 44"/>
          <p:cNvSpPr txBox="1"/>
          <p:nvPr/>
        </p:nvSpPr>
        <p:spPr>
          <a:xfrm>
            <a:off x="6553200" y="1729085"/>
            <a:ext cx="1558312" cy="461665"/>
          </a:xfrm>
          <a:prstGeom prst="rect">
            <a:avLst/>
          </a:prstGeom>
          <a:noFill/>
        </p:spPr>
        <p:txBody>
          <a:bodyPr wrap="none" rtlCol="0">
            <a:spAutoFit/>
          </a:bodyPr>
          <a:lstStyle/>
          <a:p>
            <a:r>
              <a:rPr lang="en-US" sz="2400" u="sng" dirty="0" smtClean="0">
                <a:cs typeface="Arial"/>
              </a:rPr>
              <a:t>Production</a:t>
            </a:r>
          </a:p>
        </p:txBody>
      </p:sp>
      <p:sp>
        <p:nvSpPr>
          <p:cNvPr id="48" name="TextBox 47"/>
          <p:cNvSpPr txBox="1"/>
          <p:nvPr/>
        </p:nvSpPr>
        <p:spPr>
          <a:xfrm>
            <a:off x="4834557" y="2202418"/>
            <a:ext cx="1284069" cy="697627"/>
          </a:xfrm>
          <a:prstGeom prst="rect">
            <a:avLst/>
          </a:prstGeom>
          <a:noFill/>
        </p:spPr>
        <p:txBody>
          <a:bodyPr wrap="none" rtlCol="0">
            <a:spAutoFit/>
          </a:bodyPr>
          <a:lstStyle/>
          <a:p>
            <a:pPr>
              <a:spcAft>
                <a:spcPts val="400"/>
              </a:spcAft>
            </a:pPr>
            <a:r>
              <a:rPr lang="en-US" dirty="0" smtClean="0">
                <a:cs typeface="Arial"/>
              </a:rPr>
              <a:t>1) Deploy</a:t>
            </a:r>
          </a:p>
          <a:p>
            <a:pPr>
              <a:spcAft>
                <a:spcPts val="400"/>
              </a:spcAft>
            </a:pPr>
            <a:r>
              <a:rPr lang="en-US" dirty="0" smtClean="0">
                <a:cs typeface="Arial"/>
              </a:rPr>
              <a:t>2) Load test</a:t>
            </a:r>
          </a:p>
        </p:txBody>
      </p:sp>
      <p:sp>
        <p:nvSpPr>
          <p:cNvPr id="52" name="TextBox 51"/>
          <p:cNvSpPr txBox="1"/>
          <p:nvPr/>
        </p:nvSpPr>
        <p:spPr>
          <a:xfrm>
            <a:off x="4800600" y="1729085"/>
            <a:ext cx="1164101" cy="461665"/>
          </a:xfrm>
          <a:prstGeom prst="rect">
            <a:avLst/>
          </a:prstGeom>
          <a:noFill/>
        </p:spPr>
        <p:txBody>
          <a:bodyPr wrap="none" rtlCol="0">
            <a:spAutoFit/>
          </a:bodyPr>
          <a:lstStyle/>
          <a:p>
            <a:r>
              <a:rPr lang="en-US" sz="2400" u="sng" dirty="0" smtClean="0">
                <a:cs typeface="Arial"/>
              </a:rPr>
              <a:t>Gamma</a:t>
            </a:r>
          </a:p>
        </p:txBody>
      </p:sp>
      <p:cxnSp>
        <p:nvCxnSpPr>
          <p:cNvPr id="54" name="Straight Arrow Connector 53"/>
          <p:cNvCxnSpPr>
            <a:stCxn id="46" idx="6"/>
            <a:endCxn id="8" idx="2"/>
          </p:cNvCxnSpPr>
          <p:nvPr/>
        </p:nvCxnSpPr>
        <p:spPr>
          <a:xfrm>
            <a:off x="5105874" y="1626326"/>
            <a:ext cx="1548531" cy="0"/>
          </a:xfrm>
          <a:prstGeom prst="straightConnector1">
            <a:avLst/>
          </a:prstGeom>
          <a:ln w="63500">
            <a:tailEnd type="arrow" w="sm" len="sm"/>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6654405" y="1534886"/>
            <a:ext cx="182880" cy="18288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p:cNvSpPr/>
          <p:nvPr/>
        </p:nvSpPr>
        <p:spPr>
          <a:xfrm>
            <a:off x="4922994" y="1534886"/>
            <a:ext cx="182880" cy="18288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TextBox 58"/>
          <p:cNvSpPr txBox="1"/>
          <p:nvPr/>
        </p:nvSpPr>
        <p:spPr>
          <a:xfrm>
            <a:off x="6565968" y="2202418"/>
            <a:ext cx="1850763" cy="1025922"/>
          </a:xfrm>
          <a:prstGeom prst="rect">
            <a:avLst/>
          </a:prstGeom>
          <a:noFill/>
        </p:spPr>
        <p:txBody>
          <a:bodyPr wrap="none" rtlCol="0">
            <a:spAutoFit/>
          </a:bodyPr>
          <a:lstStyle/>
          <a:p>
            <a:pPr>
              <a:spcAft>
                <a:spcPts val="400"/>
              </a:spcAft>
            </a:pPr>
            <a:r>
              <a:rPr lang="en-US" dirty="0" smtClean="0">
                <a:cs typeface="Arial"/>
              </a:rPr>
              <a:t>1) Deploy region1</a:t>
            </a:r>
          </a:p>
          <a:p>
            <a:pPr>
              <a:spcAft>
                <a:spcPts val="400"/>
              </a:spcAft>
            </a:pPr>
            <a:r>
              <a:rPr lang="en-US" dirty="0" smtClean="0">
                <a:cs typeface="Arial"/>
              </a:rPr>
              <a:t>2) Deploy region2</a:t>
            </a:r>
          </a:p>
          <a:p>
            <a:pPr>
              <a:spcAft>
                <a:spcPts val="400"/>
              </a:spcAft>
            </a:pPr>
            <a:r>
              <a:rPr lang="en-US" dirty="0" smtClean="0">
                <a:cs typeface="Arial"/>
              </a:rPr>
              <a:t>3) Deploy region3</a:t>
            </a:r>
          </a:p>
        </p:txBody>
      </p:sp>
    </p:spTree>
    <p:extLst>
      <p:ext uri="{BB962C8B-B14F-4D97-AF65-F5344CB8AC3E}">
        <p14:creationId xmlns:p14="http://schemas.microsoft.com/office/powerpoint/2010/main" val="2444397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satelliteviewpoint.com/images/man_ta_da_4j1z.jpg"/>
          <p:cNvPicPr>
            <a:picLocks noChangeAspect="1" noChangeArrowheads="1"/>
          </p:cNvPicPr>
          <p:nvPr/>
        </p:nvPicPr>
        <p:blipFill>
          <a:blip r:embed="rId3"/>
          <a:srcRect/>
          <a:stretch>
            <a:fillRect/>
          </a:stretch>
        </p:blipFill>
        <p:spPr bwMode="auto">
          <a:xfrm>
            <a:off x="304800" y="285750"/>
            <a:ext cx="4572000" cy="4572001"/>
          </a:xfrm>
          <a:prstGeom prst="rect">
            <a:avLst/>
          </a:prstGeom>
          <a:noFill/>
        </p:spPr>
      </p:pic>
      <p:sp>
        <p:nvSpPr>
          <p:cNvPr id="4" name="Title 1"/>
          <p:cNvSpPr txBox="1">
            <a:spLocks/>
          </p:cNvSpPr>
          <p:nvPr/>
        </p:nvSpPr>
        <p:spPr>
          <a:xfrm>
            <a:off x="5257800" y="209550"/>
            <a:ext cx="3352800" cy="1371600"/>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8000" i="0" u="none" strike="noStrike" kern="1200" cap="none" spc="0" normalizeH="0" baseline="0" noProof="0" dirty="0" smtClean="0">
                <a:ln>
                  <a:noFill/>
                </a:ln>
                <a:effectLst/>
                <a:uLnTx/>
                <a:uFillTx/>
                <a:latin typeface="Arial"/>
                <a:ea typeface="+mj-ea"/>
                <a:cs typeface="Arial"/>
              </a:rPr>
              <a:t>Demo</a:t>
            </a:r>
            <a:endParaRPr kumimoji="0" lang="en-US" sz="8000" i="0" u="none" strike="noStrike" kern="1200" cap="none" spc="0" normalizeH="0" baseline="0" noProof="0" dirty="0">
              <a:ln>
                <a:noFill/>
              </a:ln>
              <a:effectLst/>
              <a:uLnTx/>
              <a:uFillTx/>
              <a:latin typeface="Arial"/>
              <a:ea typeface="+mj-ea"/>
              <a:cs typeface="Arial"/>
            </a:endParaRPr>
          </a:p>
        </p:txBody>
      </p:sp>
    </p:spTree>
    <p:extLst>
      <p:ext uri="{BB962C8B-B14F-4D97-AF65-F5344CB8AC3E}">
        <p14:creationId xmlns:p14="http://schemas.microsoft.com/office/powerpoint/2010/main" val="3615286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AWS CodeCommit</a:t>
            </a:r>
            <a:endParaRPr lang="en-US" dirty="0"/>
          </a:p>
        </p:txBody>
      </p:sp>
      <p:sp>
        <p:nvSpPr>
          <p:cNvPr id="3" name="Rectangle 2"/>
          <p:cNvSpPr/>
          <p:nvPr/>
        </p:nvSpPr>
        <p:spPr>
          <a:xfrm>
            <a:off x="6350" y="4927474"/>
            <a:ext cx="9144000"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rgbClr val="FFFFFF"/>
              </a:solidFill>
            </a:endParaRPr>
          </a:p>
        </p:txBody>
      </p:sp>
    </p:spTree>
    <p:extLst>
      <p:ext uri="{BB962C8B-B14F-4D97-AF65-F5344CB8AC3E}">
        <p14:creationId xmlns:p14="http://schemas.microsoft.com/office/powerpoint/2010/main" val="2627967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eck_Vault-Clos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1276350"/>
            <a:ext cx="1828800" cy="1828800"/>
          </a:xfrm>
          <a:prstGeom prst="rect">
            <a:avLst/>
          </a:prstGeom>
        </p:spPr>
      </p:pic>
      <p:sp>
        <p:nvSpPr>
          <p:cNvPr id="23" name="Title 1"/>
          <p:cNvSpPr>
            <a:spLocks noGrp="1"/>
          </p:cNvSpPr>
          <p:nvPr>
            <p:ph type="title"/>
          </p:nvPr>
        </p:nvSpPr>
        <p:spPr>
          <a:xfrm>
            <a:off x="320794" y="361950"/>
            <a:ext cx="8502411" cy="857250"/>
          </a:xfrm>
        </p:spPr>
        <p:txBody>
          <a:bodyPr>
            <a:normAutofit fontScale="90000"/>
          </a:bodyPr>
          <a:lstStyle/>
          <a:p>
            <a:r>
              <a:rPr lang="en-US" dirty="0" smtClean="0"/>
              <a:t>What's required for source control in the cloud?</a:t>
            </a:r>
            <a:endParaRPr lang="en-US" dirty="0"/>
          </a:p>
        </p:txBody>
      </p:sp>
      <p:sp>
        <p:nvSpPr>
          <p:cNvPr id="24" name="TextBox 23"/>
          <p:cNvSpPr txBox="1"/>
          <p:nvPr/>
        </p:nvSpPr>
        <p:spPr>
          <a:xfrm>
            <a:off x="223457" y="3065443"/>
            <a:ext cx="1686680" cy="954107"/>
          </a:xfrm>
          <a:prstGeom prst="rect">
            <a:avLst/>
          </a:prstGeom>
          <a:noFill/>
        </p:spPr>
        <p:txBody>
          <a:bodyPr wrap="none" rtlCol="0">
            <a:spAutoFit/>
          </a:bodyPr>
          <a:lstStyle/>
          <a:p>
            <a:pPr algn="ctr"/>
            <a:r>
              <a:rPr lang="en-US" sz="2800" dirty="0" smtClean="0">
                <a:solidFill>
                  <a:srgbClr val="FFFFFF"/>
                </a:solidFill>
              </a:rPr>
              <a:t>Fully</a:t>
            </a:r>
            <a:br>
              <a:rPr lang="en-US" sz="2800" dirty="0" smtClean="0">
                <a:solidFill>
                  <a:srgbClr val="FFFFFF"/>
                </a:solidFill>
              </a:rPr>
            </a:br>
            <a:r>
              <a:rPr lang="en-US" sz="2800" dirty="0" smtClean="0">
                <a:solidFill>
                  <a:srgbClr val="FFFFFF"/>
                </a:solidFill>
              </a:rPr>
              <a:t>managed</a:t>
            </a:r>
            <a:endParaRPr lang="en-US" sz="2800" dirty="0">
              <a:solidFill>
                <a:srgbClr val="FFFFFF"/>
              </a:solidFill>
            </a:endParaRPr>
          </a:p>
        </p:txBody>
      </p:sp>
      <p:sp>
        <p:nvSpPr>
          <p:cNvPr id="25" name="TextBox 24"/>
          <p:cNvSpPr txBox="1"/>
          <p:nvPr/>
        </p:nvSpPr>
        <p:spPr>
          <a:xfrm>
            <a:off x="2442365" y="3065443"/>
            <a:ext cx="1845378" cy="954107"/>
          </a:xfrm>
          <a:prstGeom prst="rect">
            <a:avLst/>
          </a:prstGeom>
          <a:noFill/>
        </p:spPr>
        <p:txBody>
          <a:bodyPr wrap="none" rtlCol="0">
            <a:spAutoFit/>
          </a:bodyPr>
          <a:lstStyle/>
          <a:p>
            <a:pPr algn="ctr"/>
            <a:r>
              <a:rPr lang="en-US" sz="2800" dirty="0" smtClean="0">
                <a:solidFill>
                  <a:srgbClr val="FFFFFF"/>
                </a:solidFill>
              </a:rPr>
              <a:t>High </a:t>
            </a:r>
            <a:br>
              <a:rPr lang="en-US" sz="2800" dirty="0" smtClean="0">
                <a:solidFill>
                  <a:srgbClr val="FFFFFF"/>
                </a:solidFill>
              </a:rPr>
            </a:br>
            <a:r>
              <a:rPr lang="en-US" sz="2800" dirty="0" smtClean="0">
                <a:solidFill>
                  <a:srgbClr val="FFFFFF"/>
                </a:solidFill>
              </a:rPr>
              <a:t>availability</a:t>
            </a:r>
            <a:endParaRPr lang="en-US" sz="2800" dirty="0">
              <a:solidFill>
                <a:srgbClr val="FFFFFF"/>
              </a:solidFill>
            </a:endParaRPr>
          </a:p>
        </p:txBody>
      </p:sp>
      <p:sp>
        <p:nvSpPr>
          <p:cNvPr id="26" name="TextBox 25"/>
          <p:cNvSpPr txBox="1"/>
          <p:nvPr/>
        </p:nvSpPr>
        <p:spPr>
          <a:xfrm>
            <a:off x="4967385" y="3065443"/>
            <a:ext cx="1481746" cy="523220"/>
          </a:xfrm>
          <a:prstGeom prst="rect">
            <a:avLst/>
          </a:prstGeom>
          <a:noFill/>
        </p:spPr>
        <p:txBody>
          <a:bodyPr wrap="none" rtlCol="0">
            <a:spAutoFit/>
          </a:bodyPr>
          <a:lstStyle/>
          <a:p>
            <a:pPr algn="ctr"/>
            <a:r>
              <a:rPr lang="en-US" sz="2800" dirty="0">
                <a:solidFill>
                  <a:srgbClr val="FFFFFF"/>
                </a:solidFill>
              </a:rPr>
              <a:t>Security</a:t>
            </a:r>
          </a:p>
        </p:txBody>
      </p:sp>
      <p:pic>
        <p:nvPicPr>
          <p:cNvPr id="28" name="Picture 27" descr="Deck_Clock.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400" y="1276350"/>
            <a:ext cx="1828800" cy="1828800"/>
          </a:xfrm>
          <a:prstGeom prst="rect">
            <a:avLst/>
          </a:prstGeom>
        </p:spPr>
      </p:pic>
      <p:pic>
        <p:nvPicPr>
          <p:cNvPr id="3" name="Picture 2" descr="Deck_Switch-Off.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267206"/>
            <a:ext cx="1828800" cy="1828800"/>
          </a:xfrm>
          <a:prstGeom prst="rect">
            <a:avLst/>
          </a:prstGeom>
        </p:spPr>
      </p:pic>
      <p:sp>
        <p:nvSpPr>
          <p:cNvPr id="11" name="TextBox 10"/>
          <p:cNvSpPr txBox="1"/>
          <p:nvPr/>
        </p:nvSpPr>
        <p:spPr>
          <a:xfrm>
            <a:off x="7304844" y="3050448"/>
            <a:ext cx="1542234" cy="954107"/>
          </a:xfrm>
          <a:prstGeom prst="rect">
            <a:avLst/>
          </a:prstGeom>
          <a:noFill/>
        </p:spPr>
        <p:txBody>
          <a:bodyPr wrap="none" rtlCol="0">
            <a:spAutoFit/>
          </a:bodyPr>
          <a:lstStyle/>
          <a:p>
            <a:pPr algn="ctr"/>
            <a:r>
              <a:rPr lang="en-US" sz="2800" dirty="0" smtClean="0">
                <a:solidFill>
                  <a:srgbClr val="FFFFFF"/>
                </a:solidFill>
              </a:rPr>
              <a:t>Store</a:t>
            </a:r>
          </a:p>
          <a:p>
            <a:pPr algn="ctr"/>
            <a:r>
              <a:rPr lang="en-US" sz="2800" dirty="0" smtClean="0">
                <a:solidFill>
                  <a:srgbClr val="FFFFFF"/>
                </a:solidFill>
              </a:rPr>
              <a:t>anything</a:t>
            </a:r>
            <a:endParaRPr lang="en-US" sz="2800" dirty="0">
              <a:solidFill>
                <a:srgbClr val="FFFFFF"/>
              </a:solidFill>
            </a:endParaRPr>
          </a:p>
        </p:txBody>
      </p:sp>
      <p:pic>
        <p:nvPicPr>
          <p:cNvPr id="12" name="Picture 11" descr="Deck_File-Image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1276350"/>
            <a:ext cx="1828800" cy="1828800"/>
          </a:xfrm>
          <a:prstGeom prst="rect">
            <a:avLst/>
          </a:prstGeom>
        </p:spPr>
      </p:pic>
    </p:spTree>
    <p:extLst>
      <p:ext uri="{BB962C8B-B14F-4D97-AF65-F5344CB8AC3E}">
        <p14:creationId xmlns:p14="http://schemas.microsoft.com/office/powerpoint/2010/main" val="20483859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CodeCommit</a:t>
            </a:r>
            <a:endParaRPr lang="en-US" dirty="0"/>
          </a:p>
        </p:txBody>
      </p:sp>
      <p:sp>
        <p:nvSpPr>
          <p:cNvPr id="3" name="Content Placeholder 2"/>
          <p:cNvSpPr>
            <a:spLocks noGrp="1"/>
          </p:cNvSpPr>
          <p:nvPr>
            <p:ph idx="1"/>
          </p:nvPr>
        </p:nvSpPr>
        <p:spPr>
          <a:xfrm>
            <a:off x="381000" y="2952750"/>
            <a:ext cx="8205304" cy="1805761"/>
          </a:xfrm>
        </p:spPr>
        <p:txBody>
          <a:bodyPr>
            <a:normAutofit/>
          </a:bodyPr>
          <a:lstStyle/>
          <a:p>
            <a:r>
              <a:rPr lang="en-US" sz="2000" dirty="0" smtClean="0"/>
              <a:t>Data redundancy across Availability Zones </a:t>
            </a:r>
          </a:p>
          <a:p>
            <a:r>
              <a:rPr lang="en-US" sz="2000" dirty="0" smtClean="0"/>
              <a:t>Data-at-rest encryption</a:t>
            </a:r>
          </a:p>
          <a:p>
            <a:r>
              <a:rPr lang="en-US" sz="2000" dirty="0" smtClean="0"/>
              <a:t>Integrated </a:t>
            </a:r>
            <a:r>
              <a:rPr lang="en-US" sz="2000" dirty="0"/>
              <a:t>with AWS Identity and Access </a:t>
            </a:r>
            <a:r>
              <a:rPr lang="en-US" sz="2000" dirty="0" smtClean="0"/>
              <a:t>Management</a:t>
            </a:r>
          </a:p>
          <a:p>
            <a:r>
              <a:rPr lang="en-US" sz="2000" dirty="0" smtClean="0"/>
              <a:t>No repo size limit</a:t>
            </a:r>
          </a:p>
        </p:txBody>
      </p:sp>
      <p:pic>
        <p:nvPicPr>
          <p:cNvPr id="4" name="Picture 3" descr="S3-Icon-Whiteboared.png"/>
          <p:cNvPicPr>
            <a:picLocks noChangeAspect="1"/>
          </p:cNvPicPr>
          <p:nvPr/>
        </p:nvPicPr>
        <p:blipFill rotWithShape="1">
          <a:blip r:embed="rId3" cstate="print">
            <a:extLst>
              <a:ext uri="{28A0092B-C50C-407E-A947-70E740481C1C}">
                <a14:useLocalDpi xmlns:a14="http://schemas.microsoft.com/office/drawing/2010/main" val="0"/>
              </a:ext>
            </a:extLst>
          </a:blip>
          <a:srcRect l="38181" t="27407" r="38429" b="27293"/>
          <a:stretch/>
        </p:blipFill>
        <p:spPr>
          <a:xfrm>
            <a:off x="6385355" y="521488"/>
            <a:ext cx="815648" cy="921473"/>
          </a:xfrm>
          <a:prstGeom prst="rect">
            <a:avLst/>
          </a:prstGeom>
        </p:spPr>
      </p:pic>
      <p:pic>
        <p:nvPicPr>
          <p:cNvPr id="5" name="Picture 4" descr="Dynamo-DB-Whiteboarded.png"/>
          <p:cNvPicPr>
            <a:picLocks noChangeAspect="1"/>
          </p:cNvPicPr>
          <p:nvPr/>
        </p:nvPicPr>
        <p:blipFill rotWithShape="1">
          <a:blip r:embed="rId4" cstate="print">
            <a:extLst>
              <a:ext uri="{28A0092B-C50C-407E-A947-70E740481C1C}">
                <a14:useLocalDpi xmlns:a14="http://schemas.microsoft.com/office/drawing/2010/main" val="0"/>
              </a:ext>
            </a:extLst>
          </a:blip>
          <a:srcRect l="40956" t="31710" r="38429" b="30012"/>
          <a:stretch/>
        </p:blipFill>
        <p:spPr>
          <a:xfrm>
            <a:off x="6397007" y="1488443"/>
            <a:ext cx="817440" cy="885403"/>
          </a:xfrm>
          <a:prstGeom prst="rect">
            <a:avLst/>
          </a:prstGeom>
        </p:spPr>
      </p:pic>
      <p:pic>
        <p:nvPicPr>
          <p:cNvPr id="6" name="Picture 5" descr="Private_KeyManagement.png"/>
          <p:cNvPicPr>
            <a:picLocks noChangeAspect="1"/>
          </p:cNvPicPr>
          <p:nvPr/>
        </p:nvPicPr>
        <p:blipFill rotWithShape="1">
          <a:blip r:embed="rId5" cstate="print">
            <a:extLst>
              <a:ext uri="{28A0092B-C50C-407E-A947-70E740481C1C}">
                <a14:useLocalDpi xmlns:a14="http://schemas.microsoft.com/office/drawing/2010/main" val="0"/>
              </a:ext>
            </a:extLst>
          </a:blip>
          <a:srcRect l="18021" t="10418" r="16395" b="16648"/>
          <a:stretch/>
        </p:blipFill>
        <p:spPr>
          <a:xfrm>
            <a:off x="6420310" y="2414995"/>
            <a:ext cx="838951" cy="820956"/>
          </a:xfrm>
          <a:prstGeom prst="rect">
            <a:avLst/>
          </a:prstGeom>
        </p:spPr>
      </p:pic>
      <p:pic>
        <p:nvPicPr>
          <p:cNvPr id="7" name="Picture 6" descr="Generic-Laptop-3quaters.png"/>
          <p:cNvPicPr>
            <a:picLocks noChangeAspect="1"/>
          </p:cNvPicPr>
          <p:nvPr/>
        </p:nvPicPr>
        <p:blipFill rotWithShape="1">
          <a:blip r:embed="rId6" cstate="print">
            <a:extLst>
              <a:ext uri="{28A0092B-C50C-407E-A947-70E740481C1C}">
                <a14:useLocalDpi xmlns:a14="http://schemas.microsoft.com/office/drawing/2010/main" val="0"/>
              </a:ext>
            </a:extLst>
          </a:blip>
          <a:srcRect l="19019" t="13363" r="18607" b="15742"/>
          <a:stretch/>
        </p:blipFill>
        <p:spPr>
          <a:xfrm>
            <a:off x="302957" y="1488440"/>
            <a:ext cx="1388129" cy="920355"/>
          </a:xfrm>
          <a:prstGeom prst="rect">
            <a:avLst/>
          </a:prstGeom>
        </p:spPr>
      </p:pic>
      <p:pic>
        <p:nvPicPr>
          <p:cNvPr id="8" name="Picture 7" descr="Integrated_AccessControl.png"/>
          <p:cNvPicPr>
            <a:picLocks noChangeAspect="1"/>
          </p:cNvPicPr>
          <p:nvPr/>
        </p:nvPicPr>
        <p:blipFill rotWithShape="1">
          <a:blip r:embed="rId7" cstate="print">
            <a:extLst>
              <a:ext uri="{28A0092B-C50C-407E-A947-70E740481C1C}">
                <a14:useLocalDpi xmlns:a14="http://schemas.microsoft.com/office/drawing/2010/main" val="0"/>
              </a:ext>
            </a:extLst>
          </a:blip>
          <a:srcRect l="13099" t="20384" r="13318" b="14157"/>
          <a:stretch/>
        </p:blipFill>
        <p:spPr>
          <a:xfrm>
            <a:off x="4267200" y="1504950"/>
            <a:ext cx="1295400" cy="866445"/>
          </a:xfrm>
          <a:prstGeom prst="rect">
            <a:avLst/>
          </a:prstGeom>
        </p:spPr>
      </p:pic>
      <p:sp>
        <p:nvSpPr>
          <p:cNvPr id="9" name="TextBox 8"/>
          <p:cNvSpPr txBox="1"/>
          <p:nvPr/>
        </p:nvSpPr>
        <p:spPr>
          <a:xfrm>
            <a:off x="396174" y="2397147"/>
            <a:ext cx="1199968" cy="369332"/>
          </a:xfrm>
          <a:prstGeom prst="rect">
            <a:avLst/>
          </a:prstGeom>
          <a:noFill/>
        </p:spPr>
        <p:txBody>
          <a:bodyPr wrap="none" rtlCol="0">
            <a:spAutoFit/>
          </a:bodyPr>
          <a:lstStyle/>
          <a:p>
            <a:r>
              <a:rPr lang="en-US" dirty="0" smtClean="0">
                <a:latin typeface="Consolas"/>
                <a:cs typeface="Consolas"/>
              </a:rPr>
              <a:t>git push</a:t>
            </a:r>
          </a:p>
        </p:txBody>
      </p:sp>
      <p:cxnSp>
        <p:nvCxnSpPr>
          <p:cNvPr id="10" name="Straight Connector 9"/>
          <p:cNvCxnSpPr/>
          <p:nvPr/>
        </p:nvCxnSpPr>
        <p:spPr>
          <a:xfrm>
            <a:off x="1782776" y="1942794"/>
            <a:ext cx="2225554"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745411" y="1395242"/>
            <a:ext cx="546727" cy="54850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746334" y="1944694"/>
            <a:ext cx="545805" cy="545653"/>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747255" y="1942794"/>
            <a:ext cx="579839" cy="2848"/>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886200" y="2354324"/>
            <a:ext cx="1845377" cy="461665"/>
          </a:xfrm>
          <a:prstGeom prst="rect">
            <a:avLst/>
          </a:prstGeom>
          <a:noFill/>
        </p:spPr>
        <p:txBody>
          <a:bodyPr wrap="none" rtlCol="0">
            <a:spAutoFit/>
          </a:bodyPr>
          <a:lstStyle/>
          <a:p>
            <a:r>
              <a:rPr lang="en-US" sz="2400" dirty="0" smtClean="0">
                <a:cs typeface="Consolas"/>
              </a:rPr>
              <a:t>CodeCommit</a:t>
            </a:r>
          </a:p>
        </p:txBody>
      </p:sp>
      <p:sp>
        <p:nvSpPr>
          <p:cNvPr id="15" name="TextBox 14"/>
          <p:cNvSpPr txBox="1"/>
          <p:nvPr/>
        </p:nvSpPr>
        <p:spPr>
          <a:xfrm>
            <a:off x="7296067" y="651537"/>
            <a:ext cx="1303883" cy="584775"/>
          </a:xfrm>
          <a:prstGeom prst="rect">
            <a:avLst/>
          </a:prstGeom>
          <a:noFill/>
        </p:spPr>
        <p:txBody>
          <a:bodyPr wrap="none" rtlCol="0">
            <a:spAutoFit/>
          </a:bodyPr>
          <a:lstStyle/>
          <a:p>
            <a:r>
              <a:rPr lang="en-US" sz="1600" dirty="0" smtClean="0">
                <a:cs typeface="Consolas"/>
              </a:rPr>
              <a:t>Git objects</a:t>
            </a:r>
          </a:p>
          <a:p>
            <a:r>
              <a:rPr lang="en-US" sz="1600" dirty="0" smtClean="0">
                <a:cs typeface="Consolas"/>
              </a:rPr>
              <a:t>in Amazon S3</a:t>
            </a:r>
          </a:p>
        </p:txBody>
      </p:sp>
      <p:sp>
        <p:nvSpPr>
          <p:cNvPr id="16" name="TextBox 15"/>
          <p:cNvSpPr txBox="1"/>
          <p:nvPr/>
        </p:nvSpPr>
        <p:spPr>
          <a:xfrm>
            <a:off x="7296990" y="1631091"/>
            <a:ext cx="1120820" cy="830997"/>
          </a:xfrm>
          <a:prstGeom prst="rect">
            <a:avLst/>
          </a:prstGeom>
          <a:noFill/>
        </p:spPr>
        <p:txBody>
          <a:bodyPr wrap="none" rtlCol="0">
            <a:spAutoFit/>
          </a:bodyPr>
          <a:lstStyle/>
          <a:p>
            <a:r>
              <a:rPr lang="en-US" sz="1600" dirty="0" smtClean="0">
                <a:cs typeface="Consolas"/>
              </a:rPr>
              <a:t>Git index</a:t>
            </a:r>
          </a:p>
          <a:p>
            <a:r>
              <a:rPr lang="en-US" sz="1600" dirty="0" smtClean="0">
                <a:cs typeface="Consolas"/>
              </a:rPr>
              <a:t>in Amazon </a:t>
            </a:r>
          </a:p>
          <a:p>
            <a:r>
              <a:rPr lang="en-US" sz="1600" dirty="0" smtClean="0">
                <a:cs typeface="Consolas"/>
              </a:rPr>
              <a:t>DynamoDB</a:t>
            </a:r>
          </a:p>
        </p:txBody>
      </p:sp>
      <p:sp>
        <p:nvSpPr>
          <p:cNvPr id="17" name="TextBox 16"/>
          <p:cNvSpPr txBox="1"/>
          <p:nvPr/>
        </p:nvSpPr>
        <p:spPr>
          <a:xfrm>
            <a:off x="7297912" y="2587344"/>
            <a:ext cx="1411220" cy="584775"/>
          </a:xfrm>
          <a:prstGeom prst="rect">
            <a:avLst/>
          </a:prstGeom>
          <a:noFill/>
        </p:spPr>
        <p:txBody>
          <a:bodyPr wrap="none" rtlCol="0">
            <a:spAutoFit/>
          </a:bodyPr>
          <a:lstStyle/>
          <a:p>
            <a:r>
              <a:rPr lang="en-US" sz="1600" dirty="0" smtClean="0">
                <a:cs typeface="Consolas"/>
              </a:rPr>
              <a:t>Encryption key</a:t>
            </a:r>
          </a:p>
          <a:p>
            <a:r>
              <a:rPr lang="en-US" sz="1600" dirty="0" smtClean="0">
                <a:cs typeface="Consolas"/>
              </a:rPr>
              <a:t>in AWS KMS</a:t>
            </a:r>
          </a:p>
        </p:txBody>
      </p:sp>
      <p:sp>
        <p:nvSpPr>
          <p:cNvPr id="18" name="TextBox 17"/>
          <p:cNvSpPr txBox="1"/>
          <p:nvPr/>
        </p:nvSpPr>
        <p:spPr>
          <a:xfrm>
            <a:off x="1828800" y="1981542"/>
            <a:ext cx="2133600" cy="338554"/>
          </a:xfrm>
          <a:prstGeom prst="rect">
            <a:avLst/>
          </a:prstGeom>
          <a:noFill/>
        </p:spPr>
        <p:txBody>
          <a:bodyPr wrap="square" rtlCol="0">
            <a:spAutoFit/>
          </a:bodyPr>
          <a:lstStyle/>
          <a:p>
            <a:pPr algn="ctr"/>
            <a:r>
              <a:rPr lang="en-US" sz="1600" dirty="0" smtClean="0">
                <a:cs typeface="Consolas"/>
              </a:rPr>
              <a:t>SSH or HTTPS</a:t>
            </a:r>
          </a:p>
        </p:txBody>
      </p:sp>
      <p:sp>
        <p:nvSpPr>
          <p:cNvPr id="19" name="TextBox 18"/>
          <p:cNvSpPr txBox="1"/>
          <p:nvPr/>
        </p:nvSpPr>
        <p:spPr>
          <a:xfrm>
            <a:off x="457200" y="819150"/>
            <a:ext cx="5916352" cy="400110"/>
          </a:xfrm>
          <a:prstGeom prst="rect">
            <a:avLst/>
          </a:prstGeom>
          <a:noFill/>
        </p:spPr>
        <p:txBody>
          <a:bodyPr wrap="none" rtlCol="0">
            <a:spAutoFit/>
          </a:bodyPr>
          <a:lstStyle/>
          <a:p>
            <a:r>
              <a:rPr lang="en-US" sz="2000" i="1" dirty="0">
                <a:solidFill>
                  <a:schemeClr val="accent5"/>
                </a:solidFill>
              </a:rPr>
              <a:t>Secure, scalable, and managed Git source control</a:t>
            </a:r>
          </a:p>
        </p:txBody>
      </p:sp>
    </p:spTree>
    <p:extLst>
      <p:ext uri="{BB962C8B-B14F-4D97-AF65-F5344CB8AC3E}">
        <p14:creationId xmlns:p14="http://schemas.microsoft.com/office/powerpoint/2010/main" val="5714647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5250"/>
            <a:ext cx="8229600" cy="857250"/>
          </a:xfrm>
        </p:spPr>
        <p:txBody>
          <a:bodyPr/>
          <a:lstStyle/>
          <a:p>
            <a:r>
              <a:rPr lang="en-US" dirty="0" smtClean="0"/>
              <a:t>Same Git experience</a:t>
            </a:r>
            <a:endParaRPr lang="en-US" dirty="0"/>
          </a:p>
        </p:txBody>
      </p:sp>
      <p:sp>
        <p:nvSpPr>
          <p:cNvPr id="5" name="Content Placeholder 4"/>
          <p:cNvSpPr>
            <a:spLocks noGrp="1"/>
          </p:cNvSpPr>
          <p:nvPr>
            <p:ph sz="quarter" idx="10"/>
          </p:nvPr>
        </p:nvSpPr>
        <p:spPr>
          <a:xfrm>
            <a:off x="342900" y="590550"/>
            <a:ext cx="8458200" cy="4114800"/>
          </a:xfrm>
        </p:spPr>
        <p:txBody>
          <a:bodyPr>
            <a:noAutofit/>
          </a:bodyPr>
          <a:lstStyle/>
          <a:p>
            <a:r>
              <a:rPr lang="en-US" sz="1200" dirty="0"/>
              <a:t>$ git clone https://git-codecommit.us-east-1.amazonaws.com/v1/repos/aws-cli</a:t>
            </a:r>
          </a:p>
          <a:p>
            <a:r>
              <a:rPr lang="en-US" sz="1200" dirty="0">
                <a:solidFill>
                  <a:schemeClr val="tx2"/>
                </a:solidFill>
              </a:rPr>
              <a:t>Cloning into 'aws-cli'...</a:t>
            </a:r>
          </a:p>
          <a:p>
            <a:r>
              <a:rPr lang="en-US" sz="1200" dirty="0">
                <a:solidFill>
                  <a:schemeClr val="tx2"/>
                </a:solidFill>
              </a:rPr>
              <a:t>Receiving objects: 100% (16032/16032), 5.55 MiB | 1.25 MiB/s, done.</a:t>
            </a:r>
          </a:p>
          <a:p>
            <a:r>
              <a:rPr lang="en-US" sz="1200" dirty="0">
                <a:solidFill>
                  <a:schemeClr val="tx2"/>
                </a:solidFill>
              </a:rPr>
              <a:t>Resolving deltas: 100% (9900/9900), done.</a:t>
            </a:r>
          </a:p>
          <a:p>
            <a:r>
              <a:rPr lang="en-US" sz="1200" dirty="0">
                <a:solidFill>
                  <a:schemeClr val="tx2"/>
                </a:solidFill>
              </a:rPr>
              <a:t>Checking connectivity... done.</a:t>
            </a:r>
          </a:p>
          <a:p>
            <a:r>
              <a:rPr lang="en-US" sz="1200" dirty="0"/>
              <a:t>$ nano README.rst </a:t>
            </a:r>
          </a:p>
          <a:p>
            <a:r>
              <a:rPr lang="en-US" sz="1200" dirty="0"/>
              <a:t>$ git commit -am 'updated README'</a:t>
            </a:r>
          </a:p>
          <a:p>
            <a:r>
              <a:rPr lang="en-US" sz="1200" dirty="0">
                <a:solidFill>
                  <a:schemeClr val="tx2"/>
                </a:solidFill>
              </a:rPr>
              <a:t>[master 4fa0318] updated README</a:t>
            </a:r>
          </a:p>
          <a:p>
            <a:r>
              <a:rPr lang="en-US" sz="1200" dirty="0">
                <a:solidFill>
                  <a:schemeClr val="tx2"/>
                </a:solidFill>
              </a:rPr>
              <a:t> 1 file changed, 1 insertion(</a:t>
            </a:r>
            <a:r>
              <a:rPr lang="en-US" sz="1200" dirty="0" smtClean="0">
                <a:solidFill>
                  <a:schemeClr val="tx2"/>
                </a:solidFill>
              </a:rPr>
              <a:t>+)</a:t>
            </a:r>
            <a:endParaRPr lang="en-US" sz="1200" dirty="0">
              <a:solidFill>
                <a:schemeClr val="tx2"/>
              </a:solidFill>
            </a:endParaRPr>
          </a:p>
          <a:p>
            <a:r>
              <a:rPr lang="en-US" sz="1200" dirty="0"/>
              <a:t>$ git push</a:t>
            </a:r>
          </a:p>
          <a:p>
            <a:r>
              <a:rPr lang="en-US" sz="1200" dirty="0">
                <a:solidFill>
                  <a:schemeClr val="tx2"/>
                </a:solidFill>
              </a:rPr>
              <a:t>Counting objects: 3, done.</a:t>
            </a:r>
          </a:p>
          <a:p>
            <a:r>
              <a:rPr lang="en-US" sz="1200" dirty="0">
                <a:solidFill>
                  <a:schemeClr val="tx2"/>
                </a:solidFill>
              </a:rPr>
              <a:t>Delta compression using up to 4 threads.</a:t>
            </a:r>
          </a:p>
          <a:p>
            <a:r>
              <a:rPr lang="en-US" sz="1200" dirty="0">
                <a:solidFill>
                  <a:schemeClr val="tx2"/>
                </a:solidFill>
              </a:rPr>
              <a:t>Compressing objects: 100% (3/3), done.</a:t>
            </a:r>
          </a:p>
          <a:p>
            <a:r>
              <a:rPr lang="en-US" sz="1200" dirty="0">
                <a:solidFill>
                  <a:schemeClr val="tx2"/>
                </a:solidFill>
              </a:rPr>
              <a:t>Writing objects: 100% (3/3), 297 bytes | 0 bytes/s, done.</a:t>
            </a:r>
          </a:p>
          <a:p>
            <a:r>
              <a:rPr lang="en-US" sz="1200" dirty="0">
                <a:solidFill>
                  <a:schemeClr val="tx2"/>
                </a:solidFill>
              </a:rPr>
              <a:t>Total 3 (delta 2), reused 0 (delta 0)</a:t>
            </a:r>
          </a:p>
          <a:p>
            <a:r>
              <a:rPr lang="en-US" sz="1200" dirty="0">
                <a:solidFill>
                  <a:schemeClr val="tx2"/>
                </a:solidFill>
              </a:rPr>
              <a:t>remote: </a:t>
            </a:r>
          </a:p>
          <a:p>
            <a:r>
              <a:rPr lang="en-US" sz="1200" dirty="0">
                <a:solidFill>
                  <a:schemeClr val="tx2"/>
                </a:solidFill>
              </a:rPr>
              <a:t>To https://git-codecommit.us-east-1.amazonaws.com/v1/repos/aws-cli</a:t>
            </a:r>
          </a:p>
          <a:p>
            <a:r>
              <a:rPr lang="en-US" sz="1200" dirty="0">
                <a:solidFill>
                  <a:schemeClr val="tx2"/>
                </a:solidFill>
              </a:rPr>
              <a:t>   4dacd6d..4fa0318  master -&gt; </a:t>
            </a:r>
            <a:r>
              <a:rPr lang="en-US" sz="1200" dirty="0" smtClean="0">
                <a:solidFill>
                  <a:schemeClr val="tx2"/>
                </a:solidFill>
              </a:rPr>
              <a:t>master</a:t>
            </a:r>
            <a:endParaRPr lang="en-US" sz="1200" dirty="0">
              <a:solidFill>
                <a:schemeClr val="tx2"/>
              </a:solidFill>
            </a:endParaRPr>
          </a:p>
        </p:txBody>
      </p:sp>
    </p:spTree>
    <p:extLst>
      <p:ext uri="{BB962C8B-B14F-4D97-AF65-F5344CB8AC3E}">
        <p14:creationId xmlns:p14="http://schemas.microsoft.com/office/powerpoint/2010/main" val="12040157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6" y="236670"/>
            <a:ext cx="3517751" cy="4400985"/>
          </a:xfrm>
          <a:prstGeom prst="rect">
            <a:avLst/>
          </a:prstGeom>
        </p:spPr>
        <p:txBody>
          <a:bodyPr>
            <a:normAutofit fontScale="92500" lnSpcReduction="10000"/>
          </a:bodyPr>
          <a:lstStyle/>
          <a:p>
            <a:r>
              <a:rPr lang="en-US" dirty="0" smtClean="0"/>
              <a:t>Service-Oriented Architecture (SOA)</a:t>
            </a:r>
            <a:br>
              <a:rPr lang="en-US" dirty="0" smtClean="0"/>
            </a:br>
            <a:endParaRPr lang="en-US" dirty="0" smtClean="0"/>
          </a:p>
          <a:p>
            <a:r>
              <a:rPr lang="en-US" dirty="0" smtClean="0"/>
              <a:t>Everything gets a service interface</a:t>
            </a:r>
            <a:br>
              <a:rPr lang="en-US" dirty="0" smtClean="0"/>
            </a:br>
            <a:endParaRPr lang="en-US" dirty="0" smtClean="0"/>
          </a:p>
          <a:p>
            <a:r>
              <a:rPr lang="en-US" dirty="0" smtClean="0"/>
              <a:t>Primitives</a:t>
            </a:r>
            <a:br>
              <a:rPr lang="en-US" dirty="0" smtClean="0"/>
            </a:br>
            <a:endParaRPr lang="en-US" dirty="0" smtClean="0"/>
          </a:p>
          <a:p>
            <a:r>
              <a:rPr lang="en-US" dirty="0" smtClean="0"/>
              <a:t>“Microservices”</a:t>
            </a:r>
            <a:endParaRPr lang="en-US" dirty="0"/>
          </a:p>
        </p:txBody>
      </p:sp>
      <p:sp>
        <p:nvSpPr>
          <p:cNvPr id="5" name="Rectangle 4"/>
          <p:cNvSpPr/>
          <p:nvPr/>
        </p:nvSpPr>
        <p:spPr>
          <a:xfrm>
            <a:off x="0" y="0"/>
            <a:ext cx="5162400" cy="51435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a:srcRect l="19553" r="20224"/>
          <a:stretch>
            <a:fillRect/>
          </a:stretch>
        </p:blipFill>
        <p:spPr bwMode="auto">
          <a:xfrm>
            <a:off x="14748" y="183920"/>
            <a:ext cx="5117690" cy="4780016"/>
          </a:xfrm>
          <a:prstGeom prst="rect">
            <a:avLst/>
          </a:prstGeom>
          <a:noFill/>
        </p:spPr>
      </p:pic>
    </p:spTree>
    <p:extLst>
      <p:ext uri="{BB962C8B-B14F-4D97-AF65-F5344CB8AC3E}">
        <p14:creationId xmlns:p14="http://schemas.microsoft.com/office/powerpoint/2010/main" val="40083268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3" name="Rectangle 2"/>
          <p:cNvSpPr/>
          <p:nvPr/>
        </p:nvSpPr>
        <p:spPr>
          <a:xfrm>
            <a:off x="6350" y="4927474"/>
            <a:ext cx="9144000" cy="2154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solidFill>
                  <a:srgbClr val="FFFFFF"/>
                </a:solidFill>
                <a:effectLst/>
                <a:latin typeface="Calibri Light" panose="020F0302020204030204" pitchFamily="34" charset="0"/>
                <a:ea typeface="Calibri" panose="020F0502020204030204" pitchFamily="34" charset="0"/>
                <a:cs typeface="Times New Roman" panose="02020603050405020304" pitchFamily="18" charset="0"/>
              </a:rPr>
              <a:t>©2015, Amazon Web Services, Inc. or its affiliates. All rights reserved</a:t>
            </a:r>
            <a:endParaRPr lang="en-US" sz="800" dirty="0">
              <a:solidFill>
                <a:srgbClr val="FFFFFF"/>
              </a:solidFill>
            </a:endParaRPr>
          </a:p>
        </p:txBody>
      </p:sp>
    </p:spTree>
    <p:extLst>
      <p:ext uri="{BB962C8B-B14F-4D97-AF65-F5344CB8AC3E}">
        <p14:creationId xmlns:p14="http://schemas.microsoft.com/office/powerpoint/2010/main" val="6471799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eck_CodeDeplo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2156" y="1473588"/>
            <a:ext cx="1828800" cy="1828800"/>
          </a:xfrm>
          <a:prstGeom prst="rect">
            <a:avLst/>
          </a:prstGeom>
        </p:spPr>
      </p:pic>
      <p:pic>
        <p:nvPicPr>
          <p:cNvPr id="11" name="Picture 10" descr="Deck_CodePipelin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2756" y="1428750"/>
            <a:ext cx="1828800" cy="1828800"/>
          </a:xfrm>
          <a:prstGeom prst="rect">
            <a:avLst/>
          </a:prstGeom>
        </p:spPr>
      </p:pic>
      <p:pic>
        <p:nvPicPr>
          <p:cNvPr id="10" name="Picture 9" descr="Deck_CodeCommi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 y="1428750"/>
            <a:ext cx="1828800" cy="1828800"/>
          </a:xfrm>
          <a:prstGeom prst="rect">
            <a:avLst/>
          </a:prstGeom>
        </p:spPr>
      </p:pic>
      <p:sp>
        <p:nvSpPr>
          <p:cNvPr id="2" name="Title 1"/>
          <p:cNvSpPr>
            <a:spLocks noGrp="1"/>
          </p:cNvSpPr>
          <p:nvPr>
            <p:ph type="title"/>
          </p:nvPr>
        </p:nvSpPr>
        <p:spPr/>
        <p:txBody>
          <a:bodyPr/>
          <a:lstStyle/>
          <a:p>
            <a:r>
              <a:rPr lang="en-US" dirty="0" smtClean="0">
                <a:solidFill>
                  <a:schemeClr val="bg1">
                    <a:lumMod val="25000"/>
                  </a:schemeClr>
                </a:solidFill>
              </a:rPr>
              <a:t>AWS code services</a:t>
            </a:r>
            <a:endParaRPr lang="en-US" dirty="0">
              <a:solidFill>
                <a:schemeClr val="bg1">
                  <a:lumMod val="25000"/>
                </a:schemeClr>
              </a:solidFill>
            </a:endParaRPr>
          </a:p>
        </p:txBody>
      </p:sp>
      <p:sp>
        <p:nvSpPr>
          <p:cNvPr id="6" name="TextBox 5"/>
          <p:cNvSpPr txBox="1"/>
          <p:nvPr/>
        </p:nvSpPr>
        <p:spPr>
          <a:xfrm>
            <a:off x="707689" y="3409950"/>
            <a:ext cx="2087431" cy="523220"/>
          </a:xfrm>
          <a:prstGeom prst="rect">
            <a:avLst/>
          </a:prstGeom>
          <a:noFill/>
        </p:spPr>
        <p:txBody>
          <a:bodyPr wrap="none" rtlCol="0">
            <a:spAutoFit/>
          </a:bodyPr>
          <a:lstStyle/>
          <a:p>
            <a:pPr algn="ctr">
              <a:spcAft>
                <a:spcPts val="600"/>
              </a:spcAft>
            </a:pPr>
            <a:r>
              <a:rPr lang="en-US" sz="2800" smtClean="0"/>
              <a:t>CodeCommit</a:t>
            </a:r>
            <a:endParaRPr lang="en-US" sz="2800" dirty="0" smtClean="0"/>
          </a:p>
        </p:txBody>
      </p:sp>
      <p:sp>
        <p:nvSpPr>
          <p:cNvPr id="7" name="TextBox 6"/>
          <p:cNvSpPr txBox="1"/>
          <p:nvPr/>
        </p:nvSpPr>
        <p:spPr>
          <a:xfrm>
            <a:off x="3485374" y="3409950"/>
            <a:ext cx="2097049" cy="523220"/>
          </a:xfrm>
          <a:prstGeom prst="rect">
            <a:avLst/>
          </a:prstGeom>
          <a:noFill/>
        </p:spPr>
        <p:txBody>
          <a:bodyPr wrap="none" rtlCol="0">
            <a:spAutoFit/>
          </a:bodyPr>
          <a:lstStyle/>
          <a:p>
            <a:pPr algn="ctr">
              <a:spcAft>
                <a:spcPts val="600"/>
              </a:spcAft>
            </a:pPr>
            <a:r>
              <a:rPr lang="en-US" sz="2800" smtClean="0"/>
              <a:t>CodePipeline</a:t>
            </a:r>
            <a:endParaRPr lang="en-US" sz="2800" dirty="0" smtClean="0"/>
          </a:p>
        </p:txBody>
      </p:sp>
      <p:sp>
        <p:nvSpPr>
          <p:cNvPr id="8" name="TextBox 7"/>
          <p:cNvSpPr txBox="1"/>
          <p:nvPr/>
        </p:nvSpPr>
        <p:spPr>
          <a:xfrm>
            <a:off x="6372735" y="3409950"/>
            <a:ext cx="1950855" cy="523220"/>
          </a:xfrm>
          <a:prstGeom prst="rect">
            <a:avLst/>
          </a:prstGeom>
          <a:noFill/>
        </p:spPr>
        <p:txBody>
          <a:bodyPr wrap="none" rtlCol="0">
            <a:spAutoFit/>
          </a:bodyPr>
          <a:lstStyle/>
          <a:p>
            <a:pPr algn="ctr">
              <a:spcAft>
                <a:spcPts val="600"/>
              </a:spcAft>
            </a:pPr>
            <a:r>
              <a:rPr lang="en-US" sz="2800" smtClean="0"/>
              <a:t>CodeDeploy</a:t>
            </a:r>
            <a:endParaRPr lang="en-US" sz="2800" dirty="0" smtClean="0"/>
          </a:p>
        </p:txBody>
      </p:sp>
      <p:pic>
        <p:nvPicPr>
          <p:cNvPr id="9" name="Picture 8"/>
          <p:cNvPicPr>
            <a:picLocks noChangeAspect="1"/>
          </p:cNvPicPr>
          <p:nvPr/>
        </p:nvPicPr>
        <p:blipFill>
          <a:blip r:embed="rId6"/>
          <a:stretch>
            <a:fillRect/>
          </a:stretch>
        </p:blipFill>
        <p:spPr>
          <a:xfrm>
            <a:off x="8101495" y="4670560"/>
            <a:ext cx="914400" cy="344424"/>
          </a:xfrm>
          <a:prstGeom prst="rect">
            <a:avLst/>
          </a:prstGeom>
        </p:spPr>
      </p:pic>
    </p:spTree>
    <p:extLst>
      <p:ext uri="{BB962C8B-B14F-4D97-AF65-F5344CB8AC3E}">
        <p14:creationId xmlns:p14="http://schemas.microsoft.com/office/powerpoint/2010/main" val="3320091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849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6" y="236670"/>
            <a:ext cx="3517751" cy="4400985"/>
          </a:xfrm>
          <a:prstGeom prst="rect">
            <a:avLst/>
          </a:prstGeom>
        </p:spPr>
        <p:txBody>
          <a:bodyPr>
            <a:normAutofit lnSpcReduction="10000"/>
          </a:bodyPr>
          <a:lstStyle/>
          <a:p>
            <a:r>
              <a:rPr lang="en-US" dirty="0" smtClean="0"/>
              <a:t>Decentralized </a:t>
            </a:r>
            <a:br>
              <a:rPr lang="en-US" dirty="0" smtClean="0"/>
            </a:br>
            <a:endParaRPr lang="en-US" dirty="0" smtClean="0"/>
          </a:p>
          <a:p>
            <a:r>
              <a:rPr lang="en-US" dirty="0" smtClean="0"/>
              <a:t>Two-pizza teams</a:t>
            </a:r>
            <a:br>
              <a:rPr lang="en-US" dirty="0" smtClean="0"/>
            </a:br>
            <a:endParaRPr lang="en-US" dirty="0" smtClean="0"/>
          </a:p>
          <a:p>
            <a:r>
              <a:rPr lang="en-US" dirty="0" smtClean="0"/>
              <a:t>Agility, autonomy, accountability, and ownership</a:t>
            </a:r>
            <a:br>
              <a:rPr lang="en-US" dirty="0" smtClean="0"/>
            </a:br>
            <a:endParaRPr lang="en-US" dirty="0" smtClean="0"/>
          </a:p>
          <a:p>
            <a:r>
              <a:rPr lang="en-US" dirty="0" smtClean="0"/>
              <a:t>“DevOps”</a:t>
            </a:r>
            <a:endParaRPr lang="en-US" dirty="0"/>
          </a:p>
        </p:txBody>
      </p:sp>
      <p:pic>
        <p:nvPicPr>
          <p:cNvPr id="4" name="Picture 2" descr="http://www.vocellipizza.com/relatedImages/ss-pepperoni-pizzas.jpg"/>
          <p:cNvPicPr>
            <a:picLocks noChangeAspect="1" noChangeArrowheads="1"/>
          </p:cNvPicPr>
          <p:nvPr/>
        </p:nvPicPr>
        <p:blipFill>
          <a:blip r:embed="rId3"/>
          <a:srcRect l="5927" r="27726"/>
          <a:stretch>
            <a:fillRect/>
          </a:stretch>
        </p:blipFill>
        <p:spPr bwMode="auto">
          <a:xfrm>
            <a:off x="0" y="0"/>
            <a:ext cx="5174428" cy="5183479"/>
          </a:xfrm>
          <a:prstGeom prst="rect">
            <a:avLst/>
          </a:prstGeom>
          <a:noFill/>
        </p:spPr>
      </p:pic>
    </p:spTree>
    <p:extLst>
      <p:ext uri="{BB962C8B-B14F-4D97-AF65-F5344CB8AC3E}">
        <p14:creationId xmlns:p14="http://schemas.microsoft.com/office/powerpoint/2010/main" val="1830538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ools-610340.jpg"/>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755093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6" y="309600"/>
            <a:ext cx="3657600" cy="4328055"/>
          </a:xfrm>
          <a:prstGeom prst="rect">
            <a:avLst/>
          </a:prstGeom>
        </p:spPr>
        <p:txBody>
          <a:bodyPr>
            <a:noAutofit/>
          </a:bodyPr>
          <a:lstStyle/>
          <a:p>
            <a:r>
              <a:rPr lang="en-US" sz="2700" dirty="0" smtClean="0"/>
              <a:t>Deployment service</a:t>
            </a:r>
            <a:br>
              <a:rPr lang="en-US" sz="2700" dirty="0" smtClean="0"/>
            </a:br>
            <a:endParaRPr lang="en-US" sz="2700" dirty="0" smtClean="0"/>
          </a:p>
          <a:p>
            <a:r>
              <a:rPr lang="en-US" sz="2700" dirty="0" smtClean="0"/>
              <a:t>Zero downtime</a:t>
            </a:r>
          </a:p>
          <a:p>
            <a:endParaRPr lang="en-US" sz="2700" dirty="0" smtClean="0"/>
          </a:p>
          <a:p>
            <a:r>
              <a:rPr lang="en-US" sz="2700" dirty="0" smtClean="0"/>
              <a:t>Health checking</a:t>
            </a:r>
          </a:p>
          <a:p>
            <a:endParaRPr lang="en-US" sz="2700" dirty="0" smtClean="0"/>
          </a:p>
          <a:p>
            <a:r>
              <a:rPr lang="en-US" sz="2700" dirty="0" smtClean="0"/>
              <a:t>Versioned artifacts &amp; rollbacks</a:t>
            </a:r>
            <a:br>
              <a:rPr lang="en-US" sz="2700" dirty="0" smtClean="0"/>
            </a:br>
            <a:endParaRPr lang="en-US" sz="2700" dirty="0" smtClean="0"/>
          </a:p>
          <a:p>
            <a:endParaRPr lang="en-US" sz="2700" dirty="0"/>
          </a:p>
        </p:txBody>
      </p:sp>
      <p:pic>
        <p:nvPicPr>
          <p:cNvPr id="74754" name="Picture 2" descr="http://www.honeysucklecreek.net/images/main/Apollo_NASA_40th_Syd_Buxton.png"/>
          <p:cNvPicPr>
            <a:picLocks noChangeAspect="1" noChangeArrowheads="1"/>
          </p:cNvPicPr>
          <p:nvPr/>
        </p:nvPicPr>
        <p:blipFill>
          <a:blip r:embed="rId3"/>
          <a:srcRect/>
          <a:stretch>
            <a:fillRect/>
          </a:stretch>
        </p:blipFill>
        <p:spPr bwMode="auto">
          <a:xfrm>
            <a:off x="193641" y="75295"/>
            <a:ext cx="4948514" cy="4999204"/>
          </a:xfrm>
          <a:prstGeom prst="rect">
            <a:avLst/>
          </a:prstGeom>
          <a:noFill/>
        </p:spPr>
      </p:pic>
    </p:spTree>
    <p:extLst>
      <p:ext uri="{BB962C8B-B14F-4D97-AF65-F5344CB8AC3E}">
        <p14:creationId xmlns:p14="http://schemas.microsoft.com/office/powerpoint/2010/main" val="2884788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Picture 4" descr="http://www.energy-solutions.com/wp-content/uploads/2011/06/esi-blue-sky-pipelines.jpg"/>
          <p:cNvPicPr>
            <a:picLocks noChangeAspect="1" noChangeArrowheads="1"/>
          </p:cNvPicPr>
          <p:nvPr/>
        </p:nvPicPr>
        <p:blipFill>
          <a:blip r:embed="rId3"/>
          <a:srcRect l="12831" t="8578" r="11658"/>
          <a:stretch>
            <a:fillRect/>
          </a:stretch>
        </p:blipFill>
        <p:spPr bwMode="auto">
          <a:xfrm>
            <a:off x="0" y="0"/>
            <a:ext cx="5163671" cy="5143500"/>
          </a:xfrm>
          <a:prstGeom prst="rect">
            <a:avLst/>
          </a:prstGeom>
          <a:noFill/>
        </p:spPr>
      </p:pic>
      <p:sp>
        <p:nvSpPr>
          <p:cNvPr id="10" name="Content Placeholder 4"/>
          <p:cNvSpPr>
            <a:spLocks noGrp="1"/>
          </p:cNvSpPr>
          <p:nvPr>
            <p:ph sz="half" idx="4294967295"/>
          </p:nvPr>
        </p:nvSpPr>
        <p:spPr>
          <a:xfrm>
            <a:off x="5400336" y="236670"/>
            <a:ext cx="3517751" cy="4400985"/>
          </a:xfrm>
          <a:prstGeom prst="rect">
            <a:avLst/>
          </a:prstGeom>
        </p:spPr>
        <p:txBody>
          <a:bodyPr>
            <a:normAutofit fontScale="92500" lnSpcReduction="20000"/>
          </a:bodyPr>
          <a:lstStyle/>
          <a:p>
            <a:r>
              <a:rPr lang="en-US" dirty="0" smtClean="0"/>
              <a:t>Continuous delivery</a:t>
            </a:r>
          </a:p>
          <a:p>
            <a:endParaRPr lang="en-US" dirty="0" smtClean="0"/>
          </a:p>
          <a:p>
            <a:r>
              <a:rPr lang="en-US" dirty="0" smtClean="0"/>
              <a:t>From check-in to production</a:t>
            </a:r>
            <a:br>
              <a:rPr lang="en-US" dirty="0" smtClean="0"/>
            </a:br>
            <a:endParaRPr lang="en-US" dirty="0" smtClean="0"/>
          </a:p>
          <a:p>
            <a:r>
              <a:rPr lang="en-US" dirty="0" smtClean="0"/>
              <a:t>CI/CD + release automation</a:t>
            </a:r>
          </a:p>
          <a:p>
            <a:endParaRPr lang="en-US" dirty="0" smtClean="0"/>
          </a:p>
          <a:p>
            <a:r>
              <a:rPr lang="en-US" dirty="0" smtClean="0"/>
              <a:t>&gt;90% of teams</a:t>
            </a:r>
          </a:p>
        </p:txBody>
      </p:sp>
      <p:sp>
        <p:nvSpPr>
          <p:cNvPr id="4" name="TextBox 3"/>
          <p:cNvSpPr txBox="1"/>
          <p:nvPr/>
        </p:nvSpPr>
        <p:spPr>
          <a:xfrm>
            <a:off x="304800" y="438150"/>
            <a:ext cx="3549370" cy="1200329"/>
          </a:xfrm>
          <a:prstGeom prst="rect">
            <a:avLst/>
          </a:prstGeom>
          <a:noFill/>
        </p:spPr>
        <p:txBody>
          <a:bodyPr wrap="none" rtlCol="0">
            <a:spAutoFit/>
          </a:bodyPr>
          <a:lstStyle/>
          <a:p>
            <a:r>
              <a:rPr lang="en-US" sz="7200" dirty="0" smtClean="0">
                <a:solidFill>
                  <a:srgbClr val="FFFFFF"/>
                </a:solidFill>
                <a:effectLst>
                  <a:outerShdw blurRad="38100" dist="38100" dir="2700000" algn="tl">
                    <a:srgbClr val="000000">
                      <a:alpha val="43137"/>
                    </a:srgbClr>
                  </a:outerShdw>
                </a:effectLst>
                <a:latin typeface="Calibri" pitchFamily="34" charset="0"/>
              </a:rPr>
              <a:t>Pipelines</a:t>
            </a:r>
            <a:endParaRPr lang="en-US" sz="7200" dirty="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2163533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36789" y="3484800"/>
            <a:ext cx="8509299" cy="1562342"/>
          </a:xfrm>
          <a:prstGeom prst="rect">
            <a:avLst/>
          </a:prstGeom>
        </p:spPr>
        <p:txBody>
          <a:bodyPr vert="horz" lIns="91440" tIns="45720" rIns="91440" bIns="45720" rtlCol="0" anchor="t">
            <a:normAutofit fontScale="975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i="0" u="none" strike="noStrike" kern="1200" cap="none" spc="0" normalizeH="0" baseline="0" noProof="0" dirty="0" smtClean="0">
                <a:ln>
                  <a:noFill/>
                </a:ln>
                <a:effectLst/>
                <a:uLnTx/>
                <a:uFillTx/>
                <a:latin typeface="Arial"/>
                <a:ea typeface="+mj-ea"/>
                <a:cs typeface="Arial"/>
              </a:rPr>
              <a:t>= 50 million deployments</a:t>
            </a:r>
            <a:r>
              <a:rPr kumimoji="0" lang="en-US" sz="4200" i="0" u="none" strike="noStrike" kern="1200" cap="none" spc="0" normalizeH="0" noProof="0" dirty="0" smtClean="0">
                <a:ln>
                  <a:noFill/>
                </a:ln>
                <a:effectLst/>
                <a:uLnTx/>
                <a:uFillTx/>
                <a:latin typeface="Arial"/>
                <a:ea typeface="+mj-ea"/>
                <a:cs typeface="Arial"/>
              </a:rPr>
              <a:t> a year</a:t>
            </a:r>
            <a:r>
              <a:rPr kumimoji="0" lang="en-US" sz="4200" i="0" u="none" strike="noStrike" kern="1200" cap="none" spc="0" normalizeH="0" baseline="0" noProof="0" dirty="0" smtClean="0">
                <a:ln>
                  <a:noFill/>
                </a:ln>
                <a:effectLst/>
                <a:uLnTx/>
                <a:uFillTx/>
                <a:latin typeface="Arial"/>
                <a:ea typeface="+mj-ea"/>
                <a:cs typeface="Arial"/>
              </a:rPr>
              <a:t/>
            </a:r>
            <a:br>
              <a:rPr kumimoji="0" lang="en-US" sz="4200" i="0" u="none" strike="noStrike" kern="1200" cap="none" spc="0" normalizeH="0" baseline="0" noProof="0" dirty="0" smtClean="0">
                <a:ln>
                  <a:noFill/>
                </a:ln>
                <a:effectLst/>
                <a:uLnTx/>
                <a:uFillTx/>
                <a:latin typeface="Arial"/>
                <a:ea typeface="+mj-ea"/>
                <a:cs typeface="Arial"/>
              </a:rPr>
            </a:br>
            <a:endParaRPr kumimoji="0" lang="en-US" sz="4200" i="0" u="none" strike="noStrike" kern="1200" cap="none" spc="0" normalizeH="0" baseline="0" noProof="0" dirty="0">
              <a:ln>
                <a:noFill/>
              </a:ln>
              <a:effectLst/>
              <a:uLnTx/>
              <a:uFillTx/>
              <a:latin typeface="Arial"/>
              <a:ea typeface="+mj-ea"/>
              <a:cs typeface="Arial"/>
            </a:endParaRPr>
          </a:p>
        </p:txBody>
      </p:sp>
      <p:cxnSp>
        <p:nvCxnSpPr>
          <p:cNvPr id="7" name="Straight Connector 6"/>
          <p:cNvCxnSpPr/>
          <p:nvPr/>
        </p:nvCxnSpPr>
        <p:spPr>
          <a:xfrm flipV="1">
            <a:off x="408791" y="3207053"/>
            <a:ext cx="8261873" cy="10758"/>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12" name="Title 1"/>
          <p:cNvSpPr txBox="1">
            <a:spLocks/>
          </p:cNvSpPr>
          <p:nvPr/>
        </p:nvSpPr>
        <p:spPr>
          <a:xfrm>
            <a:off x="417189" y="259799"/>
            <a:ext cx="8205304" cy="756601"/>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effectLst/>
                <a:uLnTx/>
                <a:uFillTx/>
                <a:latin typeface="Arial"/>
                <a:ea typeface="+mj-ea"/>
                <a:cs typeface="Arial"/>
              </a:rPr>
              <a:t>Thousands of teams +</a:t>
            </a:r>
            <a: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t/>
            </a:r>
            <a:b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br>
            <a: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t/>
            </a:r>
            <a:b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br>
            <a:endParaRPr kumimoji="0" lang="en-US" sz="4000" b="1" i="0" u="none" strike="noStrike" kern="1200" cap="none" spc="0" normalizeH="0" baseline="0" noProof="0" dirty="0">
              <a:ln>
                <a:noFill/>
              </a:ln>
              <a:solidFill>
                <a:schemeClr val="bg1">
                  <a:lumMod val="85000"/>
                </a:schemeClr>
              </a:solidFill>
              <a:effectLst/>
              <a:uLnTx/>
              <a:uFillTx/>
              <a:latin typeface="Arial"/>
              <a:ea typeface="+mj-ea"/>
              <a:cs typeface="Arial"/>
            </a:endParaRPr>
          </a:p>
        </p:txBody>
      </p:sp>
      <p:sp>
        <p:nvSpPr>
          <p:cNvPr id="14" name="Title 1"/>
          <p:cNvSpPr txBox="1">
            <a:spLocks/>
          </p:cNvSpPr>
          <p:nvPr/>
        </p:nvSpPr>
        <p:spPr>
          <a:xfrm>
            <a:off x="417189" y="948999"/>
            <a:ext cx="8205304" cy="756601"/>
          </a:xfrm>
          <a:prstGeom prst="rect">
            <a:avLst/>
          </a:prstGeom>
        </p:spPr>
        <p:txBody>
          <a:bodyPr vert="horz" lIns="91440" tIns="45720" rIns="91440" bIns="45720" rtlCol="0" anchor="t">
            <a:noAutofit/>
          </a:bodyPr>
          <a:lstStyle/>
          <a:p>
            <a:pPr lvl="0">
              <a:spcBef>
                <a:spcPct val="0"/>
              </a:spcBef>
              <a:defRPr/>
            </a:pPr>
            <a:r>
              <a:rPr lang="en-US" sz="4000" dirty="0" smtClean="0">
                <a:cs typeface="Arial"/>
              </a:rPr>
              <a:t>Microservices architecture +</a:t>
            </a:r>
            <a:endParaRPr lang="en-US" sz="2400" dirty="0">
              <a:cs typeface="Arial"/>
            </a:endParaRPr>
          </a:p>
        </p:txBody>
      </p:sp>
      <p:sp>
        <p:nvSpPr>
          <p:cNvPr id="15" name="Title 1"/>
          <p:cNvSpPr txBox="1">
            <a:spLocks/>
          </p:cNvSpPr>
          <p:nvPr/>
        </p:nvSpPr>
        <p:spPr>
          <a:xfrm>
            <a:off x="417189" y="1638199"/>
            <a:ext cx="8205304" cy="756601"/>
          </a:xfrm>
          <a:prstGeom prst="rect">
            <a:avLst/>
          </a:prstGeom>
        </p:spPr>
        <p:txBody>
          <a:bodyPr vert="horz" lIns="91440" tIns="45720" rIns="91440" bIns="45720" rtlCol="0" anchor="t">
            <a:noAutofit/>
          </a:bodyPr>
          <a:lstStyle/>
          <a:p>
            <a:pPr>
              <a:spcBef>
                <a:spcPct val="0"/>
              </a:spcBef>
            </a:pPr>
            <a:r>
              <a:rPr lang="en-US" sz="4000" dirty="0" smtClean="0">
                <a:cs typeface="Arial"/>
              </a:rPr>
              <a:t>Multiple environments +</a:t>
            </a:r>
            <a:endParaRPr kumimoji="0" lang="en-US" sz="4000" i="0" u="none" strike="noStrike" kern="1200" cap="none" spc="0" normalizeH="0" baseline="0" noProof="0" dirty="0">
              <a:ln>
                <a:noFill/>
              </a:ln>
              <a:effectLst/>
              <a:uLnTx/>
              <a:uFillTx/>
              <a:latin typeface="Arial"/>
              <a:ea typeface="+mj-ea"/>
              <a:cs typeface="Arial"/>
            </a:endParaRPr>
          </a:p>
        </p:txBody>
      </p:sp>
      <p:sp>
        <p:nvSpPr>
          <p:cNvPr id="16" name="Title 1"/>
          <p:cNvSpPr txBox="1">
            <a:spLocks/>
          </p:cNvSpPr>
          <p:nvPr/>
        </p:nvSpPr>
        <p:spPr>
          <a:xfrm>
            <a:off x="417189" y="2327399"/>
            <a:ext cx="8205304" cy="756601"/>
          </a:xfrm>
          <a:prstGeom prst="rect">
            <a:avLst/>
          </a:prstGeom>
        </p:spPr>
        <p:txBody>
          <a:bodyPr vert="horz" lIns="91440" tIns="45720" rIns="91440" bIns="45720" rtlCol="0" anchor="t">
            <a:noAutofit/>
          </a:bodyPr>
          <a:lstStyle/>
          <a:p>
            <a:pPr>
              <a:spcBef>
                <a:spcPct val="0"/>
              </a:spcBef>
            </a:pPr>
            <a:r>
              <a:rPr lang="en-US" sz="4000" dirty="0" smtClean="0">
                <a:cs typeface="Arial"/>
              </a:rPr>
              <a:t>Continuous delivery</a:t>
            </a:r>
            <a:r>
              <a:rPr lang="en-US" sz="2400" dirty="0" smtClean="0">
                <a:cs typeface="Arial"/>
              </a:rPr>
              <a:t/>
            </a:r>
            <a:br>
              <a:rPr lang="en-US" sz="2400" dirty="0" smtClean="0">
                <a:cs typeface="Arial"/>
              </a:rPr>
            </a:br>
            <a:endParaRPr lang="en-US" sz="2400" dirty="0" smtClean="0">
              <a:cs typeface="Arial"/>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t/>
            </a:r>
            <a:b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br>
            <a: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t/>
            </a:r>
            <a:br>
              <a:rPr kumimoji="0" lang="en-US" sz="4000" b="1" i="0" u="none" strike="noStrike" kern="1200" cap="none" spc="0" normalizeH="0" baseline="0" noProof="0" dirty="0" smtClean="0">
                <a:ln>
                  <a:noFill/>
                </a:ln>
                <a:solidFill>
                  <a:schemeClr val="bg1">
                    <a:lumMod val="85000"/>
                  </a:schemeClr>
                </a:solidFill>
                <a:effectLst/>
                <a:uLnTx/>
                <a:uFillTx/>
                <a:latin typeface="Arial"/>
                <a:ea typeface="+mj-ea"/>
                <a:cs typeface="Arial"/>
              </a:rPr>
            </a:br>
            <a:endParaRPr kumimoji="0" lang="en-US" sz="4000" b="1" i="0" u="none" strike="noStrike" kern="1200" cap="none" spc="0" normalizeH="0" baseline="0" noProof="0" dirty="0">
              <a:ln>
                <a:noFill/>
              </a:ln>
              <a:solidFill>
                <a:schemeClr val="bg1">
                  <a:lumMod val="85000"/>
                </a:schemeClr>
              </a:solidFill>
              <a:effectLst/>
              <a:uLnTx/>
              <a:uFillTx/>
              <a:latin typeface="Arial"/>
              <a:ea typeface="+mj-ea"/>
              <a:cs typeface="Arial"/>
            </a:endParaRPr>
          </a:p>
        </p:txBody>
      </p:sp>
    </p:spTree>
    <p:extLst>
      <p:ext uri="{BB962C8B-B14F-4D97-AF65-F5344CB8AC3E}">
        <p14:creationId xmlns:p14="http://schemas.microsoft.com/office/powerpoint/2010/main" val="112740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par>
                          <p:cTn id="8" fill="hold">
                            <p:stCondLst>
                              <p:cond delay="2000"/>
                            </p:stCondLst>
                            <p:childTnLst>
                              <p:par>
                                <p:cTn id="9" presetID="10" presetClass="entr" presetSubtype="0" fill="hold" grpId="0"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0"/>
                                        <p:tgtEl>
                                          <p:spTgt spid="14"/>
                                        </p:tgtEl>
                                      </p:cBhvr>
                                    </p:animEffect>
                                  </p:childTnLst>
                                </p:cTn>
                              </p:par>
                            </p:childTnLst>
                          </p:cTn>
                        </p:par>
                        <p:par>
                          <p:cTn id="12" fill="hold">
                            <p:stCondLst>
                              <p:cond delay="5000"/>
                            </p:stCondLst>
                            <p:childTnLst>
                              <p:par>
                                <p:cTn id="13" presetID="10" presetClass="entr" presetSubtype="0" fill="hold" grpId="0" nodeType="after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000"/>
                                        <p:tgtEl>
                                          <p:spTgt spid="15"/>
                                        </p:tgtEl>
                                      </p:cBhvr>
                                    </p:animEffect>
                                  </p:childTnLst>
                                </p:cTn>
                              </p:par>
                            </p:childTnLst>
                          </p:cTn>
                        </p:par>
                        <p:par>
                          <p:cTn id="16" fill="hold">
                            <p:stCondLst>
                              <p:cond delay="8000"/>
                            </p:stCondLst>
                            <p:childTnLst>
                              <p:par>
                                <p:cTn id="17" presetID="10" presetClass="entr" presetSubtype="0" fill="hold" grpId="0" nodeType="after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childTnLst>
                                </p:cTn>
                              </p:par>
                              <p:par>
                                <p:cTn id="20" presetID="10" presetClass="entr" presetSubtype="0" fill="hold"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3187</Words>
  <Application>Microsoft Office PowerPoint</Application>
  <PresentationFormat>On-screen Show (16:9)</PresentationFormat>
  <Paragraphs>481</Paragraphs>
  <Slides>42</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Calibri Light</vt:lpstr>
      <vt:lpstr>Consolas</vt:lpstr>
      <vt:lpstr>Helvetica Neue</vt:lpstr>
      <vt:lpstr>Lucida Console</vt:lpstr>
      <vt:lpstr>Monaco</vt:lpstr>
      <vt:lpstr>Times New Roman</vt:lpstr>
      <vt:lpstr>Verdana</vt:lpstr>
      <vt:lpstr>Office Theme</vt:lpstr>
      <vt:lpstr>AWS CodeDeploy, AWS CodePipeline, and AWS CodeCommit: Transforming Software Development</vt:lpstr>
      <vt:lpstr>Agenda</vt:lpstr>
      <vt:lpstr>The Amazon DevOps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Pipeline</vt:lpstr>
      <vt:lpstr>AWS CodeDeploy</vt:lpstr>
      <vt:lpstr>Why use a deployment service?</vt:lpstr>
      <vt:lpstr>CodeDeploy</vt:lpstr>
      <vt:lpstr>Step 1: Package your application (with an AppSpec file)</vt:lpstr>
      <vt:lpstr>Step 1: Package your application (with an AppSpec file)</vt:lpstr>
      <vt:lpstr>Step 1: Package your application (with an AppSpec file)</vt:lpstr>
      <vt:lpstr>Step 2: Set up your target environments</vt:lpstr>
      <vt:lpstr>Step 3: Deploy!</vt:lpstr>
      <vt:lpstr>Deployment config – Choose speed</vt:lpstr>
      <vt:lpstr>Rolling update – Deploy without downtime</vt:lpstr>
      <vt:lpstr>Rolling update – Deploy without downtime</vt:lpstr>
      <vt:lpstr>Rolling update – Deploy without downtime</vt:lpstr>
      <vt:lpstr>Rolling update – Deploy without downtime</vt:lpstr>
      <vt:lpstr>Rolling update – Deploy without downtime</vt:lpstr>
      <vt:lpstr>Health Tracking – Catch deployment problems</vt:lpstr>
      <vt:lpstr>Health tracking – Catch deployment problems</vt:lpstr>
      <vt:lpstr>Health tracking – Catch deployment problems</vt:lpstr>
      <vt:lpstr>Health tracking – Catch deployment problems</vt:lpstr>
      <vt:lpstr>PowerPoint Presentation</vt:lpstr>
      <vt:lpstr>Product integrations</vt:lpstr>
      <vt:lpstr>AWS CodePipeline</vt:lpstr>
      <vt:lpstr>Why use a release automation service?</vt:lpstr>
      <vt:lpstr>CodePipeline</vt:lpstr>
      <vt:lpstr>PowerPoint Presentation</vt:lpstr>
      <vt:lpstr>AWS CodeCommit</vt:lpstr>
      <vt:lpstr>What's required for source control in the cloud?</vt:lpstr>
      <vt:lpstr>CodeCommit</vt:lpstr>
      <vt:lpstr>Same Git experience</vt:lpstr>
      <vt:lpstr>Summary</vt:lpstr>
      <vt:lpstr>AWS code services</vt:lpstr>
      <vt:lpstr>PowerPoint Presentation</vt:lpstr>
    </vt:vector>
  </TitlesOfParts>
  <Company>Amazon.com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satheesh</cp:lastModifiedBy>
  <cp:revision>24</cp:revision>
  <dcterms:created xsi:type="dcterms:W3CDTF">2015-03-12T17:22:59Z</dcterms:created>
  <dcterms:modified xsi:type="dcterms:W3CDTF">2016-03-03T08:47:43Z</dcterms:modified>
</cp:coreProperties>
</file>